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</p:sldMasterIdLst>
  <p:notesMasterIdLst>
    <p:notesMasterId r:id="rId13"/>
  </p:notesMasterIdLst>
  <p:handoutMasterIdLst>
    <p:handoutMasterId r:id="rId14"/>
  </p:handoutMasterIdLst>
  <p:sldIdLst>
    <p:sldId id="389" r:id="rId3"/>
    <p:sldId id="403" r:id="rId4"/>
    <p:sldId id="399" r:id="rId5"/>
    <p:sldId id="400" r:id="rId6"/>
    <p:sldId id="404" r:id="rId7"/>
    <p:sldId id="410" r:id="rId8"/>
    <p:sldId id="411" r:id="rId9"/>
    <p:sldId id="405" r:id="rId10"/>
    <p:sldId id="412" r:id="rId11"/>
    <p:sldId id="415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EB97153-FE6D-43F2-B574-234A8403A951}">
          <p14:sldIdLst>
            <p14:sldId id="389"/>
            <p14:sldId id="403"/>
            <p14:sldId id="399"/>
            <p14:sldId id="400"/>
            <p14:sldId id="404"/>
            <p14:sldId id="410"/>
            <p14:sldId id="411"/>
            <p14:sldId id="405"/>
            <p14:sldId id="412"/>
            <p14:sldId id="415"/>
          </p14:sldIdLst>
        </p14:section>
        <p14:section name="Untitled Section" id="{1D510C32-5B7E-46A9-B1A8-4C4652DB5C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salia.dsouza" initials="r" lastIdx="3" clrIdx="0">
    <p:extLst>
      <p:ext uri="{19B8F6BF-5375-455C-9EA6-DF929625EA0E}">
        <p15:presenceInfo xmlns:p15="http://schemas.microsoft.com/office/powerpoint/2012/main" userId="S-1-5-21-2306932835-2306436171-285958170-18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D2D"/>
    <a:srgbClr val="00B050"/>
    <a:srgbClr val="D50101"/>
    <a:srgbClr val="FF3399"/>
    <a:srgbClr val="C00000"/>
    <a:srgbClr val="FF3F3F"/>
    <a:srgbClr val="F1C1BD"/>
    <a:srgbClr val="F9ED51"/>
    <a:srgbClr val="F57398"/>
    <a:srgbClr val="FCAB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B70548-65D4-B8F4-9272-97751038ECFD}" v="190" dt="2023-03-19T10:09:47.065"/>
    <p1510:client id="{4AA7DB76-E8E3-4E49-AF6E-6A785B9C7407}" v="77" dt="2023-03-19T09:34:18.237"/>
    <p1510:client id="{78557465-C915-B890-973F-E83BC6CACC7D}" v="549" dt="2023-03-19T14:28:56.096"/>
    <p1510:client id="{87861527-7CD7-BAD7-F690-DEE5A4010B7A}" v="1509" dt="2023-03-19T13:33:05.090"/>
  </p1510:revLst>
</p1510:revInfo>
</file>

<file path=ppt/tableStyles.xml><?xml version="1.0" encoding="utf-8"?>
<a:tblStyleLst xmlns:a="http://schemas.openxmlformats.org/drawingml/2006/main" def="{93296810-A885-4BE3-A3E7-6D5BEEA58F3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09" autoAdjust="0"/>
    <p:restoredTop sz="94660"/>
  </p:normalViewPr>
  <p:slideViewPr>
    <p:cSldViewPr snapToGrid="0">
      <p:cViewPr varScale="1">
        <p:scale>
          <a:sx n="91" d="100"/>
          <a:sy n="91" d="100"/>
        </p:scale>
        <p:origin x="18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3037840" cy="466434"/>
          </a:xfrm>
          <a:prstGeom prst="rect">
            <a:avLst/>
          </a:prstGeom>
        </p:spPr>
        <p:txBody>
          <a:bodyPr vert="horz" lIns="91556" tIns="45779" rIns="91556" bIns="45779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41" y="3"/>
            <a:ext cx="3037840" cy="466434"/>
          </a:xfrm>
          <a:prstGeom prst="rect">
            <a:avLst/>
          </a:prstGeom>
        </p:spPr>
        <p:txBody>
          <a:bodyPr vert="horz" lIns="91556" tIns="45779" rIns="91556" bIns="45779" rtlCol="0"/>
          <a:lstStyle>
            <a:lvl1pPr algn="r">
              <a:defRPr sz="1200"/>
            </a:lvl1pPr>
          </a:lstStyle>
          <a:p>
            <a:fld id="{F9A7B008-826A-4764-ADB1-A55357D1E69F}" type="datetimeFigureOut">
              <a:rPr lang="en-IN" smtClean="0"/>
              <a:pPr/>
              <a:t>30-05-2023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970"/>
            <a:ext cx="3037840" cy="466434"/>
          </a:xfrm>
          <a:prstGeom prst="rect">
            <a:avLst/>
          </a:prstGeom>
        </p:spPr>
        <p:txBody>
          <a:bodyPr vert="horz" lIns="91556" tIns="45779" rIns="91556" bIns="45779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41" y="8829970"/>
            <a:ext cx="3037840" cy="466434"/>
          </a:xfrm>
          <a:prstGeom prst="rect">
            <a:avLst/>
          </a:prstGeom>
        </p:spPr>
        <p:txBody>
          <a:bodyPr vert="horz" lIns="91556" tIns="45779" rIns="91556" bIns="45779" rtlCol="0" anchor="b"/>
          <a:lstStyle>
            <a:lvl1pPr algn="r">
              <a:defRPr sz="1200"/>
            </a:lvl1pPr>
          </a:lstStyle>
          <a:p>
            <a:fld id="{FD2E3BEF-F7E6-45A7-B8EF-21DF70E536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1962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3037367" cy="466088"/>
          </a:xfrm>
          <a:prstGeom prst="rect">
            <a:avLst/>
          </a:prstGeom>
        </p:spPr>
        <p:txBody>
          <a:bodyPr vert="horz" lIns="91556" tIns="45779" rIns="91556" bIns="45779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459" y="5"/>
            <a:ext cx="3037366" cy="466088"/>
          </a:xfrm>
          <a:prstGeom prst="rect">
            <a:avLst/>
          </a:prstGeom>
        </p:spPr>
        <p:txBody>
          <a:bodyPr vert="horz" lIns="91556" tIns="45779" rIns="91556" bIns="45779" rtlCol="0"/>
          <a:lstStyle>
            <a:lvl1pPr algn="r">
              <a:defRPr sz="1200"/>
            </a:lvl1pPr>
          </a:lstStyle>
          <a:p>
            <a:fld id="{0CE3E9CB-D3B8-44E5-9AEF-A256DBDD44BB}" type="datetimeFigureOut">
              <a:rPr lang="en-IN" smtClean="0"/>
              <a:pPr/>
              <a:t>30-05-2023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72125" cy="3135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6" tIns="45779" rIns="91556" bIns="45779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571" y="4473817"/>
            <a:ext cx="5609267" cy="3660537"/>
          </a:xfrm>
          <a:prstGeom prst="rect">
            <a:avLst/>
          </a:prstGeom>
        </p:spPr>
        <p:txBody>
          <a:bodyPr vert="horz" lIns="91556" tIns="45779" rIns="91556" bIns="4577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830314"/>
            <a:ext cx="3037367" cy="466088"/>
          </a:xfrm>
          <a:prstGeom prst="rect">
            <a:avLst/>
          </a:prstGeom>
        </p:spPr>
        <p:txBody>
          <a:bodyPr vert="horz" lIns="91556" tIns="45779" rIns="91556" bIns="45779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459" y="8830314"/>
            <a:ext cx="3037366" cy="466088"/>
          </a:xfrm>
          <a:prstGeom prst="rect">
            <a:avLst/>
          </a:prstGeom>
        </p:spPr>
        <p:txBody>
          <a:bodyPr vert="horz" lIns="91556" tIns="45779" rIns="91556" bIns="45779" rtlCol="0" anchor="b"/>
          <a:lstStyle>
            <a:lvl1pPr algn="r">
              <a:defRPr sz="1200"/>
            </a:lvl1pPr>
          </a:lstStyle>
          <a:p>
            <a:fld id="{638877ED-C847-4E87-84B5-A3F825CB5FE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3907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8AA12-E0B1-4641-A163-03FB7181C40E}" type="slidenum">
              <a:rPr lang="en-IN" smtClean="0"/>
              <a:pPr/>
              <a:t>3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02766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63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98720" y="3405809"/>
            <a:ext cx="6918960" cy="191263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699760"/>
            <a:ext cx="9144000" cy="462280"/>
          </a:xfrm>
        </p:spPr>
        <p:txBody>
          <a:bodyPr/>
          <a:lstStyle>
            <a:lvl1pPr marL="0" indent="0" algn="ctr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94C8-6E36-4DAD-AD0D-BF3049C8874B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2F34A-D5F0-44F9-A89B-ECFCF99025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25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Bullets or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94C8-6E36-4DAD-AD0D-BF3049C8874B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2F34A-D5F0-44F9-A89B-ECFCF99025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0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94C8-6E36-4DAD-AD0D-BF3049C8874B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2F34A-D5F0-44F9-A89B-ECFCF99025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able Placeholder 7"/>
          <p:cNvSpPr>
            <a:spLocks noGrp="1"/>
          </p:cNvSpPr>
          <p:nvPr>
            <p:ph type="tbl" sz="quarter" idx="13"/>
          </p:nvPr>
        </p:nvSpPr>
        <p:spPr>
          <a:xfrm>
            <a:off x="838200" y="1838325"/>
            <a:ext cx="10515600" cy="35766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3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s &amp; Picture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94C8-6E36-4DAD-AD0D-BF3049C8874B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2F34A-D5F0-44F9-A89B-ECFCF99025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34390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1513E-E92D-477E-8DB8-C3D9AC39830A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08E2-55B3-42B0-A135-F6E902AA6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51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98720" y="3405809"/>
            <a:ext cx="6918960" cy="191263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699760"/>
            <a:ext cx="9144000" cy="462280"/>
          </a:xfrm>
        </p:spPr>
        <p:txBody>
          <a:bodyPr/>
          <a:lstStyle>
            <a:lvl1pPr marL="0" indent="0" algn="ctr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94C8-6E36-4DAD-AD0D-BF3049C8874B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5/30/2023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2F34A-D5F0-44F9-A89B-ECFCF99025B2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241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Bullets or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94C8-6E36-4DAD-AD0D-BF3049C8874B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5/30/2023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2F34A-D5F0-44F9-A89B-ECFCF99025B2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597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94C8-6E36-4DAD-AD0D-BF3049C8874B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5/30/2023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2F34A-D5F0-44F9-A89B-ECFCF99025B2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Table Placeholder 7"/>
          <p:cNvSpPr>
            <a:spLocks noGrp="1"/>
          </p:cNvSpPr>
          <p:nvPr>
            <p:ph type="tbl" sz="quarter" idx="13"/>
          </p:nvPr>
        </p:nvSpPr>
        <p:spPr>
          <a:xfrm>
            <a:off x="838200" y="1838325"/>
            <a:ext cx="10515600" cy="35766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s &amp; Picture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94C8-6E36-4DAD-AD0D-BF3049C8874B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5/30/2023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2F34A-D5F0-44F9-A89B-ECFCF99025B2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4547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294C8-6E36-4DAD-AD0D-BF3049C8874B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2F34A-D5F0-44F9-A89B-ECFCF99025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88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2" r:id="rId4"/>
    <p:sldLayoutId id="2147483668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294C8-6E36-4DAD-AD0D-BF3049C8874B}" type="datetimeFigureOut">
              <a:rPr lang="en-US" smtClean="0">
                <a:solidFill>
                  <a:srgbClr val="000000">
                    <a:tint val="75000"/>
                  </a:srgbClr>
                </a:solidFill>
                <a:cs typeface="Arial" panose="020B0604020202020204" pitchFamily="34" charset="0"/>
              </a:rPr>
              <a:pPr/>
              <a:t>5/30/2023</a:t>
            </a:fld>
            <a:endParaRPr lang="en-US">
              <a:solidFill>
                <a:srgbClr val="000000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000000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2F34A-D5F0-44F9-A89B-ECFCF99025B2}" type="slidenum">
              <a:rPr lang="en-US" smtClean="0">
                <a:solidFill>
                  <a:srgbClr val="000000">
                    <a:tint val="75000"/>
                  </a:srgbClr>
                </a:solidFill>
                <a:cs typeface="Arial" panose="020B0604020202020204" pitchFamily="34" charset="0"/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259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spd@nabard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28391" y="4460890"/>
            <a:ext cx="7363609" cy="607900"/>
          </a:xfrm>
        </p:spPr>
        <p:txBody>
          <a:bodyPr>
            <a:normAutofit fontScale="90000"/>
          </a:bodyPr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40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Financing Option for </a:t>
            </a:r>
            <a:br>
              <a:rPr lang="en-US" sz="4000" b="1" dirty="0" smtClean="0">
                <a:solidFill>
                  <a:srgbClr val="7030A0"/>
                </a:solidFill>
                <a:cs typeface="Arial" panose="020B0604020202020204" pitchFamily="34" charset="0"/>
              </a:rPr>
            </a:br>
            <a:r>
              <a:rPr lang="en-US" sz="40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Micro irrigation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41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8064"/>
            <a:ext cx="9946593" cy="325594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2000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/>
              <a:t>Thank You </a:t>
            </a:r>
            <a:endParaRPr lang="en-IN" sz="5400" b="1" dirty="0"/>
          </a:p>
          <a:p>
            <a:pPr marL="0" indent="0" algn="ctr">
              <a:lnSpc>
                <a:spcPct val="150000"/>
              </a:lnSpc>
              <a:buNone/>
            </a:pPr>
            <a:endParaRPr lang="en-US" sz="20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000" dirty="0"/>
              <a:t> </a:t>
            </a:r>
            <a:r>
              <a:rPr lang="en-US" sz="2000" dirty="0" smtClean="0">
                <a:hlinkClick r:id="rId2"/>
              </a:rPr>
              <a:t>spd@nabard.org</a:t>
            </a:r>
            <a:endParaRPr lang="en-US" sz="20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1800" dirty="0"/>
          </a:p>
          <a:p>
            <a:pPr marL="0" indent="0">
              <a:lnSpc>
                <a:spcPct val="150000"/>
              </a:lnSpc>
              <a:buNone/>
            </a:pPr>
            <a:endParaRPr lang="en-US" sz="1800" dirty="0" smtClean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03033D5-268C-B353-91DF-C7EB0E018463}"/>
              </a:ext>
            </a:extLst>
          </p:cNvPr>
          <p:cNvCxnSpPr/>
          <p:nvPr/>
        </p:nvCxnSpPr>
        <p:spPr>
          <a:xfrm flipV="1">
            <a:off x="50800" y="1092201"/>
            <a:ext cx="12188092" cy="3905"/>
          </a:xfrm>
          <a:prstGeom prst="straightConnector1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04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9092"/>
          </a:xfrm>
        </p:spPr>
        <p:txBody>
          <a:bodyPr>
            <a:normAutofit/>
          </a:bodyPr>
          <a:lstStyle/>
          <a:p>
            <a:pPr algn="ctr"/>
            <a:r>
              <a:rPr lang="en-IN" sz="3200" b="1" dirty="0">
                <a:latin typeface="+mj-lt"/>
              </a:rPr>
              <a:t>Overview of Micro Irrigation in India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453" y="1348439"/>
            <a:ext cx="10515600" cy="435133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160000"/>
              </a:lnSpc>
            </a:pPr>
            <a:r>
              <a:rPr lang="en-IN" sz="1800" dirty="0" smtClean="0">
                <a:latin typeface="Georgia"/>
              </a:rPr>
              <a:t>Potential </a:t>
            </a:r>
            <a:r>
              <a:rPr lang="en-IN" sz="1800" dirty="0">
                <a:latin typeface="Georgia"/>
              </a:rPr>
              <a:t>area for micro irrigation as estimated by the Task Force on Micro Irrigation during 2017-18 was 69.5 million </a:t>
            </a:r>
            <a:r>
              <a:rPr lang="en-IN" sz="1800" dirty="0" smtClean="0">
                <a:latin typeface="Georgia"/>
              </a:rPr>
              <a:t>ha; only </a:t>
            </a:r>
            <a:r>
              <a:rPr lang="en-IN" sz="1800" dirty="0">
                <a:latin typeface="Georgia"/>
              </a:rPr>
              <a:t>10 m ha (14%) </a:t>
            </a:r>
            <a:r>
              <a:rPr lang="en-IN" sz="1800" dirty="0" smtClean="0">
                <a:latin typeface="Georgia"/>
              </a:rPr>
              <a:t>was covered </a:t>
            </a:r>
            <a:r>
              <a:rPr lang="en-IN" sz="1800" dirty="0">
                <a:latin typeface="Georgia"/>
              </a:rPr>
              <a:t>under micro irrigation till 2017-18.</a:t>
            </a:r>
            <a:endParaRPr lang="en-IN" sz="1800" dirty="0"/>
          </a:p>
          <a:p>
            <a:pPr algn="just">
              <a:lnSpc>
                <a:spcPct val="160000"/>
              </a:lnSpc>
            </a:pPr>
            <a:r>
              <a:rPr lang="en-IN" sz="1800" dirty="0" smtClean="0">
                <a:latin typeface="Georgia"/>
              </a:rPr>
              <a:t>Net</a:t>
            </a:r>
            <a:r>
              <a:rPr lang="en-IN" sz="1800" dirty="0">
                <a:latin typeface="Georgia"/>
              </a:rPr>
              <a:t>  irrigated area of </a:t>
            </a:r>
            <a:r>
              <a:rPr lang="en-IN" sz="1800" dirty="0" smtClean="0">
                <a:latin typeface="Georgia"/>
              </a:rPr>
              <a:t>country - 71.55 </a:t>
            </a:r>
            <a:r>
              <a:rPr lang="en-IN" sz="1800" dirty="0">
                <a:latin typeface="Georgia"/>
              </a:rPr>
              <a:t>m ha against </a:t>
            </a:r>
            <a:r>
              <a:rPr lang="en-IN" sz="1800" dirty="0" smtClean="0">
                <a:latin typeface="Georgia"/>
              </a:rPr>
              <a:t>139.35 </a:t>
            </a:r>
            <a:r>
              <a:rPr lang="en-IN" sz="1800" dirty="0">
                <a:latin typeface="Georgia"/>
              </a:rPr>
              <a:t>m ha of net sown area. </a:t>
            </a:r>
            <a:r>
              <a:rPr lang="en-IN" sz="1800" dirty="0" err="1" smtClean="0">
                <a:latin typeface="Georgia"/>
              </a:rPr>
              <a:t>Upto</a:t>
            </a:r>
            <a:r>
              <a:rPr lang="en-IN" sz="1800" dirty="0" smtClean="0">
                <a:latin typeface="Georgia"/>
              </a:rPr>
              <a:t> Feb 2022, area under Micro </a:t>
            </a:r>
            <a:r>
              <a:rPr lang="en-IN" sz="1800" dirty="0">
                <a:latin typeface="Georgia"/>
              </a:rPr>
              <a:t>irrigation </a:t>
            </a:r>
            <a:r>
              <a:rPr lang="en-IN" sz="1800" dirty="0" smtClean="0">
                <a:latin typeface="Georgia"/>
              </a:rPr>
              <a:t>in India-</a:t>
            </a:r>
            <a:r>
              <a:rPr lang="en-IN" sz="1800" dirty="0">
                <a:latin typeface="Georgia"/>
              </a:rPr>
              <a:t> 13.78 m ha (19.26% of net irrigated area</a:t>
            </a:r>
            <a:r>
              <a:rPr lang="en-IN" sz="1800" dirty="0" smtClean="0">
                <a:latin typeface="Georgia"/>
              </a:rPr>
              <a:t>)</a:t>
            </a:r>
          </a:p>
          <a:p>
            <a:pPr algn="just">
              <a:lnSpc>
                <a:spcPct val="160000"/>
              </a:lnSpc>
            </a:pPr>
            <a:r>
              <a:rPr lang="en-IN" sz="1800" dirty="0" err="1" smtClean="0">
                <a:latin typeface="Georgia"/>
              </a:rPr>
              <a:t>GoI</a:t>
            </a:r>
            <a:r>
              <a:rPr lang="en-IN" sz="1800" dirty="0">
                <a:latin typeface="Georgia"/>
              </a:rPr>
              <a:t> launched  ‘Per Drop-More Crop'  in 2015 to maximise water use efficiency at field level under umbrella scheme of PMKSY</a:t>
            </a:r>
            <a:r>
              <a:rPr lang="en-IN" sz="1800" dirty="0" smtClean="0">
                <a:latin typeface="Georgia"/>
              </a:rPr>
              <a:t>. Area covered under PMKSY-PDMC - 6.95 m ha.</a:t>
            </a:r>
            <a:endParaRPr lang="en-IN" sz="1800" dirty="0">
              <a:latin typeface="Georgia"/>
            </a:endParaRPr>
          </a:p>
          <a:p>
            <a:pPr algn="just">
              <a:lnSpc>
                <a:spcPct val="160000"/>
              </a:lnSpc>
            </a:pPr>
            <a:r>
              <a:rPr lang="en-US" sz="1800" dirty="0" smtClean="0"/>
              <a:t>To provide </a:t>
            </a:r>
            <a:r>
              <a:rPr lang="en-US" sz="1800" dirty="0"/>
              <a:t>impetus to </a:t>
            </a:r>
            <a:r>
              <a:rPr lang="en-US" sz="1800" dirty="0" smtClean="0"/>
              <a:t>micro </a:t>
            </a:r>
            <a:r>
              <a:rPr lang="en-US" sz="1800" dirty="0"/>
              <a:t>irrigation, </a:t>
            </a:r>
            <a:r>
              <a:rPr lang="en-US" sz="1800" dirty="0" smtClean="0"/>
              <a:t>Hon’ble </a:t>
            </a:r>
            <a:r>
              <a:rPr lang="en-US" sz="1800" dirty="0"/>
              <a:t>Finance </a:t>
            </a:r>
            <a:r>
              <a:rPr lang="en-US" sz="1800" dirty="0" smtClean="0"/>
              <a:t>Minister, </a:t>
            </a:r>
            <a:r>
              <a:rPr lang="en-US" sz="1800" dirty="0"/>
              <a:t>in </a:t>
            </a:r>
            <a:r>
              <a:rPr lang="en-US" sz="1800" dirty="0" smtClean="0"/>
              <a:t>UB 2017-18</a:t>
            </a:r>
            <a:r>
              <a:rPr lang="en-US" sz="1800" dirty="0"/>
              <a:t>, </a:t>
            </a:r>
            <a:r>
              <a:rPr lang="en-US" sz="1800" dirty="0" smtClean="0"/>
              <a:t>announced </a:t>
            </a:r>
            <a:r>
              <a:rPr lang="en-US" sz="1800" dirty="0"/>
              <a:t>setting </a:t>
            </a:r>
            <a:r>
              <a:rPr lang="en-US" sz="1800" b="1" u="sng" dirty="0"/>
              <a:t>up of a dedicated Micro Irrigation Fund (MIF) to be instituted with NABARD with an initial corpus of </a:t>
            </a:r>
            <a:r>
              <a:rPr lang="en-US" sz="1800" b="1" u="sng" dirty="0" err="1"/>
              <a:t>Rs</a:t>
            </a:r>
            <a:r>
              <a:rPr lang="en-US" sz="1800" b="1" u="sng" dirty="0"/>
              <a:t>. 5000 </a:t>
            </a:r>
            <a:r>
              <a:rPr lang="en-US" sz="1800" b="1" u="sng" dirty="0" smtClean="0"/>
              <a:t>crore.</a:t>
            </a:r>
            <a:endParaRPr lang="en-IN" sz="1800" b="1" u="sng" dirty="0">
              <a:latin typeface="Georgia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AFCF85B-4F13-9E87-63D6-D68E5CE6A917}"/>
              </a:ext>
            </a:extLst>
          </p:cNvPr>
          <p:cNvCxnSpPr/>
          <p:nvPr/>
        </p:nvCxnSpPr>
        <p:spPr>
          <a:xfrm flipV="1">
            <a:off x="50800" y="1092201"/>
            <a:ext cx="12188092" cy="3905"/>
          </a:xfrm>
          <a:prstGeom prst="straightConnector1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126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2A4ED3C0-C757-41F9-BB87-484569C2818F}"/>
              </a:ext>
            </a:extLst>
          </p:cNvPr>
          <p:cNvGrpSpPr/>
          <p:nvPr/>
        </p:nvGrpSpPr>
        <p:grpSpPr>
          <a:xfrm>
            <a:off x="3438836" y="1366223"/>
            <a:ext cx="5056956" cy="5056954"/>
            <a:chOff x="4491632" y="2186260"/>
            <a:chExt cx="3341728" cy="3341728"/>
          </a:xfrm>
          <a:solidFill>
            <a:schemeClr val="bg1">
              <a:lumMod val="95000"/>
            </a:schemeClr>
          </a:solidFill>
        </p:grpSpPr>
        <p:sp>
          <p:nvSpPr>
            <p:cNvPr id="3" name="Circle: Hollow 2">
              <a:extLst>
                <a:ext uri="{FF2B5EF4-FFF2-40B4-BE49-F238E27FC236}">
                  <a16:creationId xmlns:a16="http://schemas.microsoft.com/office/drawing/2014/main" id="{40BACDDB-5644-4393-976C-E7044EBB478B}"/>
                </a:ext>
              </a:extLst>
            </p:cNvPr>
            <p:cNvSpPr/>
            <p:nvPr/>
          </p:nvSpPr>
          <p:spPr>
            <a:xfrm>
              <a:off x="5230316" y="2924944"/>
              <a:ext cx="1864360" cy="1864360"/>
            </a:xfrm>
            <a:prstGeom prst="donut">
              <a:avLst>
                <a:gd name="adj" fmla="val 2225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schemeClr val="tx1"/>
                </a:solidFill>
              </a:endParaRPr>
            </a:p>
          </p:txBody>
        </p:sp>
        <p:sp>
          <p:nvSpPr>
            <p:cNvPr id="4" name="Circle: Hollow 3">
              <a:extLst>
                <a:ext uri="{FF2B5EF4-FFF2-40B4-BE49-F238E27FC236}">
                  <a16:creationId xmlns:a16="http://schemas.microsoft.com/office/drawing/2014/main" id="{76479620-E65C-465E-9007-1B767DCEBE21}"/>
                </a:ext>
              </a:extLst>
            </p:cNvPr>
            <p:cNvSpPr/>
            <p:nvPr/>
          </p:nvSpPr>
          <p:spPr>
            <a:xfrm>
              <a:off x="4491632" y="2186260"/>
              <a:ext cx="3341728" cy="3341728"/>
            </a:xfrm>
            <a:prstGeom prst="donut">
              <a:avLst>
                <a:gd name="adj" fmla="val 13736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D35104B-6CF2-4515-8914-E62ABA891799}"/>
              </a:ext>
            </a:extLst>
          </p:cNvPr>
          <p:cNvGrpSpPr/>
          <p:nvPr/>
        </p:nvGrpSpPr>
        <p:grpSpPr>
          <a:xfrm>
            <a:off x="57227" y="1601404"/>
            <a:ext cx="6054341" cy="2745612"/>
            <a:chOff x="609440" y="1340768"/>
            <a:chExt cx="5460544" cy="2438235"/>
          </a:xfrm>
          <a:solidFill>
            <a:schemeClr val="accent2">
              <a:lumMod val="40000"/>
              <a:lumOff val="60000"/>
            </a:schemeClr>
          </a:solidFill>
          <a:effectLst/>
        </p:grpSpPr>
        <p:sp>
          <p:nvSpPr>
            <p:cNvPr id="6" name="Arrow: Chevron 5">
              <a:extLst>
                <a:ext uri="{FF2B5EF4-FFF2-40B4-BE49-F238E27FC236}">
                  <a16:creationId xmlns:a16="http://schemas.microsoft.com/office/drawing/2014/main" id="{FFA3A477-B460-401B-A803-33F4EAC03669}"/>
                </a:ext>
              </a:extLst>
            </p:cNvPr>
            <p:cNvSpPr/>
            <p:nvPr/>
          </p:nvSpPr>
          <p:spPr>
            <a:xfrm flipH="1">
              <a:off x="609440" y="1340768"/>
              <a:ext cx="5460543" cy="2438235"/>
            </a:xfrm>
            <a:custGeom>
              <a:avLst/>
              <a:gdLst>
                <a:gd name="connsiteX0" fmla="*/ 0 w 4116819"/>
                <a:gd name="connsiteY0" fmla="*/ 0 h 1462709"/>
                <a:gd name="connsiteX1" fmla="*/ 3763823 w 4116819"/>
                <a:gd name="connsiteY1" fmla="*/ 0 h 1462709"/>
                <a:gd name="connsiteX2" fmla="*/ 4116819 w 4116819"/>
                <a:gd name="connsiteY2" fmla="*/ 731355 h 1462709"/>
                <a:gd name="connsiteX3" fmla="*/ 3763823 w 4116819"/>
                <a:gd name="connsiteY3" fmla="*/ 1462709 h 1462709"/>
                <a:gd name="connsiteX4" fmla="*/ 0 w 4116819"/>
                <a:gd name="connsiteY4" fmla="*/ 1462709 h 1462709"/>
                <a:gd name="connsiteX5" fmla="*/ 352996 w 4116819"/>
                <a:gd name="connsiteY5" fmla="*/ 731355 h 1462709"/>
                <a:gd name="connsiteX6" fmla="*/ 0 w 4116819"/>
                <a:gd name="connsiteY6" fmla="*/ 0 h 1462709"/>
                <a:gd name="connsiteX0" fmla="*/ 1343724 w 5460543"/>
                <a:gd name="connsiteY0" fmla="*/ 0 h 2438235"/>
                <a:gd name="connsiteX1" fmla="*/ 5107547 w 5460543"/>
                <a:gd name="connsiteY1" fmla="*/ 0 h 2438235"/>
                <a:gd name="connsiteX2" fmla="*/ 5460543 w 5460543"/>
                <a:gd name="connsiteY2" fmla="*/ 731355 h 2438235"/>
                <a:gd name="connsiteX3" fmla="*/ 5107547 w 5460543"/>
                <a:gd name="connsiteY3" fmla="*/ 1462709 h 2438235"/>
                <a:gd name="connsiteX4" fmla="*/ 1343724 w 5460543"/>
                <a:gd name="connsiteY4" fmla="*/ 1462709 h 2438235"/>
                <a:gd name="connsiteX5" fmla="*/ 0 w 5460543"/>
                <a:gd name="connsiteY5" fmla="*/ 2438235 h 2438235"/>
                <a:gd name="connsiteX6" fmla="*/ 1343724 w 5460543"/>
                <a:gd name="connsiteY6" fmla="*/ 0 h 2438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60543" h="2438235">
                  <a:moveTo>
                    <a:pt x="1343724" y="0"/>
                  </a:moveTo>
                  <a:lnTo>
                    <a:pt x="5107547" y="0"/>
                  </a:lnTo>
                  <a:lnTo>
                    <a:pt x="5460543" y="731355"/>
                  </a:lnTo>
                  <a:lnTo>
                    <a:pt x="5107547" y="1462709"/>
                  </a:lnTo>
                  <a:lnTo>
                    <a:pt x="1343724" y="1462709"/>
                  </a:lnTo>
                  <a:lnTo>
                    <a:pt x="0" y="2438235"/>
                  </a:lnTo>
                  <a:lnTo>
                    <a:pt x="1343724" y="0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schemeClr val="tx1"/>
                </a:solidFill>
              </a:endParaRPr>
            </a:p>
          </p:txBody>
        </p:sp>
        <p:sp>
          <p:nvSpPr>
            <p:cNvPr id="7" name="Arrow: Chevron 5">
              <a:extLst>
                <a:ext uri="{FF2B5EF4-FFF2-40B4-BE49-F238E27FC236}">
                  <a16:creationId xmlns:a16="http://schemas.microsoft.com/office/drawing/2014/main" id="{3851688C-C9FF-4FC8-8CB4-4A38CF5C5DB2}"/>
                </a:ext>
              </a:extLst>
            </p:cNvPr>
            <p:cNvSpPr/>
            <p:nvPr/>
          </p:nvSpPr>
          <p:spPr>
            <a:xfrm flipH="1">
              <a:off x="4726260" y="1340768"/>
              <a:ext cx="1343724" cy="2438235"/>
            </a:xfrm>
            <a:custGeom>
              <a:avLst/>
              <a:gdLst>
                <a:gd name="connsiteX0" fmla="*/ 0 w 4116819"/>
                <a:gd name="connsiteY0" fmla="*/ 0 h 1462709"/>
                <a:gd name="connsiteX1" fmla="*/ 3763823 w 4116819"/>
                <a:gd name="connsiteY1" fmla="*/ 0 h 1462709"/>
                <a:gd name="connsiteX2" fmla="*/ 4116819 w 4116819"/>
                <a:gd name="connsiteY2" fmla="*/ 731355 h 1462709"/>
                <a:gd name="connsiteX3" fmla="*/ 3763823 w 4116819"/>
                <a:gd name="connsiteY3" fmla="*/ 1462709 h 1462709"/>
                <a:gd name="connsiteX4" fmla="*/ 0 w 4116819"/>
                <a:gd name="connsiteY4" fmla="*/ 1462709 h 1462709"/>
                <a:gd name="connsiteX5" fmla="*/ 352996 w 4116819"/>
                <a:gd name="connsiteY5" fmla="*/ 731355 h 1462709"/>
                <a:gd name="connsiteX6" fmla="*/ 0 w 4116819"/>
                <a:gd name="connsiteY6" fmla="*/ 0 h 1462709"/>
                <a:gd name="connsiteX0" fmla="*/ 1343724 w 5460543"/>
                <a:gd name="connsiteY0" fmla="*/ 0 h 2438235"/>
                <a:gd name="connsiteX1" fmla="*/ 5107547 w 5460543"/>
                <a:gd name="connsiteY1" fmla="*/ 0 h 2438235"/>
                <a:gd name="connsiteX2" fmla="*/ 5460543 w 5460543"/>
                <a:gd name="connsiteY2" fmla="*/ 731355 h 2438235"/>
                <a:gd name="connsiteX3" fmla="*/ 5107547 w 5460543"/>
                <a:gd name="connsiteY3" fmla="*/ 1462709 h 2438235"/>
                <a:gd name="connsiteX4" fmla="*/ 1343724 w 5460543"/>
                <a:gd name="connsiteY4" fmla="*/ 1462709 h 2438235"/>
                <a:gd name="connsiteX5" fmla="*/ 0 w 5460543"/>
                <a:gd name="connsiteY5" fmla="*/ 2438235 h 2438235"/>
                <a:gd name="connsiteX6" fmla="*/ 1343724 w 5460543"/>
                <a:gd name="connsiteY6" fmla="*/ 0 h 2438235"/>
                <a:gd name="connsiteX0" fmla="*/ 1343724 w 5460543"/>
                <a:gd name="connsiteY0" fmla="*/ 0 h 2438235"/>
                <a:gd name="connsiteX1" fmla="*/ 5460543 w 5460543"/>
                <a:gd name="connsiteY1" fmla="*/ 731355 h 2438235"/>
                <a:gd name="connsiteX2" fmla="*/ 5107547 w 5460543"/>
                <a:gd name="connsiteY2" fmla="*/ 1462709 h 2438235"/>
                <a:gd name="connsiteX3" fmla="*/ 1343724 w 5460543"/>
                <a:gd name="connsiteY3" fmla="*/ 1462709 h 2438235"/>
                <a:gd name="connsiteX4" fmla="*/ 0 w 5460543"/>
                <a:gd name="connsiteY4" fmla="*/ 2438235 h 2438235"/>
                <a:gd name="connsiteX5" fmla="*/ 1343724 w 5460543"/>
                <a:gd name="connsiteY5" fmla="*/ 0 h 2438235"/>
                <a:gd name="connsiteX0" fmla="*/ 1343724 w 5107547"/>
                <a:gd name="connsiteY0" fmla="*/ 0 h 2438235"/>
                <a:gd name="connsiteX1" fmla="*/ 5107547 w 5107547"/>
                <a:gd name="connsiteY1" fmla="*/ 1462709 h 2438235"/>
                <a:gd name="connsiteX2" fmla="*/ 1343724 w 5107547"/>
                <a:gd name="connsiteY2" fmla="*/ 1462709 h 2438235"/>
                <a:gd name="connsiteX3" fmla="*/ 0 w 5107547"/>
                <a:gd name="connsiteY3" fmla="*/ 2438235 h 2438235"/>
                <a:gd name="connsiteX4" fmla="*/ 1343724 w 5107547"/>
                <a:gd name="connsiteY4" fmla="*/ 0 h 2438235"/>
                <a:gd name="connsiteX0" fmla="*/ 1343724 w 1343724"/>
                <a:gd name="connsiteY0" fmla="*/ 0 h 2438235"/>
                <a:gd name="connsiteX1" fmla="*/ 1343724 w 1343724"/>
                <a:gd name="connsiteY1" fmla="*/ 1462709 h 2438235"/>
                <a:gd name="connsiteX2" fmla="*/ 0 w 1343724"/>
                <a:gd name="connsiteY2" fmla="*/ 2438235 h 2438235"/>
                <a:gd name="connsiteX3" fmla="*/ 1343724 w 1343724"/>
                <a:gd name="connsiteY3" fmla="*/ 0 h 2438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43724" h="2438235">
                  <a:moveTo>
                    <a:pt x="1343724" y="0"/>
                  </a:moveTo>
                  <a:lnTo>
                    <a:pt x="1343724" y="1462709"/>
                  </a:lnTo>
                  <a:lnTo>
                    <a:pt x="0" y="2438235"/>
                  </a:lnTo>
                  <a:lnTo>
                    <a:pt x="1343724" y="0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1CD21C5-9B05-4C3E-9DAF-FE5999DC7DA0}"/>
              </a:ext>
            </a:extLst>
          </p:cNvPr>
          <p:cNvGrpSpPr/>
          <p:nvPr/>
        </p:nvGrpSpPr>
        <p:grpSpPr>
          <a:xfrm flipH="1">
            <a:off x="6111567" y="1601404"/>
            <a:ext cx="6054339" cy="2896207"/>
            <a:chOff x="609440" y="1340768"/>
            <a:chExt cx="5460544" cy="2438235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10" name="Arrow: Chevron 5">
              <a:extLst>
                <a:ext uri="{FF2B5EF4-FFF2-40B4-BE49-F238E27FC236}">
                  <a16:creationId xmlns:a16="http://schemas.microsoft.com/office/drawing/2014/main" id="{30AC135C-DC13-4F8F-BD47-4AF583722B82}"/>
                </a:ext>
              </a:extLst>
            </p:cNvPr>
            <p:cNvSpPr/>
            <p:nvPr/>
          </p:nvSpPr>
          <p:spPr>
            <a:xfrm flipH="1">
              <a:off x="609440" y="1340768"/>
              <a:ext cx="5460543" cy="2438235"/>
            </a:xfrm>
            <a:custGeom>
              <a:avLst/>
              <a:gdLst>
                <a:gd name="connsiteX0" fmla="*/ 0 w 4116819"/>
                <a:gd name="connsiteY0" fmla="*/ 0 h 1462709"/>
                <a:gd name="connsiteX1" fmla="*/ 3763823 w 4116819"/>
                <a:gd name="connsiteY1" fmla="*/ 0 h 1462709"/>
                <a:gd name="connsiteX2" fmla="*/ 4116819 w 4116819"/>
                <a:gd name="connsiteY2" fmla="*/ 731355 h 1462709"/>
                <a:gd name="connsiteX3" fmla="*/ 3763823 w 4116819"/>
                <a:gd name="connsiteY3" fmla="*/ 1462709 h 1462709"/>
                <a:gd name="connsiteX4" fmla="*/ 0 w 4116819"/>
                <a:gd name="connsiteY4" fmla="*/ 1462709 h 1462709"/>
                <a:gd name="connsiteX5" fmla="*/ 352996 w 4116819"/>
                <a:gd name="connsiteY5" fmla="*/ 731355 h 1462709"/>
                <a:gd name="connsiteX6" fmla="*/ 0 w 4116819"/>
                <a:gd name="connsiteY6" fmla="*/ 0 h 1462709"/>
                <a:gd name="connsiteX0" fmla="*/ 1343724 w 5460543"/>
                <a:gd name="connsiteY0" fmla="*/ 0 h 2438235"/>
                <a:gd name="connsiteX1" fmla="*/ 5107547 w 5460543"/>
                <a:gd name="connsiteY1" fmla="*/ 0 h 2438235"/>
                <a:gd name="connsiteX2" fmla="*/ 5460543 w 5460543"/>
                <a:gd name="connsiteY2" fmla="*/ 731355 h 2438235"/>
                <a:gd name="connsiteX3" fmla="*/ 5107547 w 5460543"/>
                <a:gd name="connsiteY3" fmla="*/ 1462709 h 2438235"/>
                <a:gd name="connsiteX4" fmla="*/ 1343724 w 5460543"/>
                <a:gd name="connsiteY4" fmla="*/ 1462709 h 2438235"/>
                <a:gd name="connsiteX5" fmla="*/ 0 w 5460543"/>
                <a:gd name="connsiteY5" fmla="*/ 2438235 h 2438235"/>
                <a:gd name="connsiteX6" fmla="*/ 1343724 w 5460543"/>
                <a:gd name="connsiteY6" fmla="*/ 0 h 2438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60543" h="2438235">
                  <a:moveTo>
                    <a:pt x="1343724" y="0"/>
                  </a:moveTo>
                  <a:lnTo>
                    <a:pt x="5107547" y="0"/>
                  </a:lnTo>
                  <a:lnTo>
                    <a:pt x="5460543" y="731355"/>
                  </a:lnTo>
                  <a:lnTo>
                    <a:pt x="5107547" y="1462709"/>
                  </a:lnTo>
                  <a:lnTo>
                    <a:pt x="1343724" y="1462709"/>
                  </a:lnTo>
                  <a:lnTo>
                    <a:pt x="0" y="2438235"/>
                  </a:lnTo>
                  <a:lnTo>
                    <a:pt x="1343724" y="0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schemeClr val="tx1"/>
                </a:solidFill>
              </a:endParaRPr>
            </a:p>
          </p:txBody>
        </p:sp>
        <p:sp>
          <p:nvSpPr>
            <p:cNvPr id="11" name="Arrow: Chevron 5">
              <a:extLst>
                <a:ext uri="{FF2B5EF4-FFF2-40B4-BE49-F238E27FC236}">
                  <a16:creationId xmlns:a16="http://schemas.microsoft.com/office/drawing/2014/main" id="{35E41C2D-1547-4A9C-B846-0A63749A308D}"/>
                </a:ext>
              </a:extLst>
            </p:cNvPr>
            <p:cNvSpPr/>
            <p:nvPr/>
          </p:nvSpPr>
          <p:spPr>
            <a:xfrm flipH="1">
              <a:off x="4726260" y="1340768"/>
              <a:ext cx="1343724" cy="2438235"/>
            </a:xfrm>
            <a:custGeom>
              <a:avLst/>
              <a:gdLst>
                <a:gd name="connsiteX0" fmla="*/ 0 w 4116819"/>
                <a:gd name="connsiteY0" fmla="*/ 0 h 1462709"/>
                <a:gd name="connsiteX1" fmla="*/ 3763823 w 4116819"/>
                <a:gd name="connsiteY1" fmla="*/ 0 h 1462709"/>
                <a:gd name="connsiteX2" fmla="*/ 4116819 w 4116819"/>
                <a:gd name="connsiteY2" fmla="*/ 731355 h 1462709"/>
                <a:gd name="connsiteX3" fmla="*/ 3763823 w 4116819"/>
                <a:gd name="connsiteY3" fmla="*/ 1462709 h 1462709"/>
                <a:gd name="connsiteX4" fmla="*/ 0 w 4116819"/>
                <a:gd name="connsiteY4" fmla="*/ 1462709 h 1462709"/>
                <a:gd name="connsiteX5" fmla="*/ 352996 w 4116819"/>
                <a:gd name="connsiteY5" fmla="*/ 731355 h 1462709"/>
                <a:gd name="connsiteX6" fmla="*/ 0 w 4116819"/>
                <a:gd name="connsiteY6" fmla="*/ 0 h 1462709"/>
                <a:gd name="connsiteX0" fmla="*/ 1343724 w 5460543"/>
                <a:gd name="connsiteY0" fmla="*/ 0 h 2438235"/>
                <a:gd name="connsiteX1" fmla="*/ 5107547 w 5460543"/>
                <a:gd name="connsiteY1" fmla="*/ 0 h 2438235"/>
                <a:gd name="connsiteX2" fmla="*/ 5460543 w 5460543"/>
                <a:gd name="connsiteY2" fmla="*/ 731355 h 2438235"/>
                <a:gd name="connsiteX3" fmla="*/ 5107547 w 5460543"/>
                <a:gd name="connsiteY3" fmla="*/ 1462709 h 2438235"/>
                <a:gd name="connsiteX4" fmla="*/ 1343724 w 5460543"/>
                <a:gd name="connsiteY4" fmla="*/ 1462709 h 2438235"/>
                <a:gd name="connsiteX5" fmla="*/ 0 w 5460543"/>
                <a:gd name="connsiteY5" fmla="*/ 2438235 h 2438235"/>
                <a:gd name="connsiteX6" fmla="*/ 1343724 w 5460543"/>
                <a:gd name="connsiteY6" fmla="*/ 0 h 2438235"/>
                <a:gd name="connsiteX0" fmla="*/ 1343724 w 5460543"/>
                <a:gd name="connsiteY0" fmla="*/ 0 h 2438235"/>
                <a:gd name="connsiteX1" fmla="*/ 5460543 w 5460543"/>
                <a:gd name="connsiteY1" fmla="*/ 731355 h 2438235"/>
                <a:gd name="connsiteX2" fmla="*/ 5107547 w 5460543"/>
                <a:gd name="connsiteY2" fmla="*/ 1462709 h 2438235"/>
                <a:gd name="connsiteX3" fmla="*/ 1343724 w 5460543"/>
                <a:gd name="connsiteY3" fmla="*/ 1462709 h 2438235"/>
                <a:gd name="connsiteX4" fmla="*/ 0 w 5460543"/>
                <a:gd name="connsiteY4" fmla="*/ 2438235 h 2438235"/>
                <a:gd name="connsiteX5" fmla="*/ 1343724 w 5460543"/>
                <a:gd name="connsiteY5" fmla="*/ 0 h 2438235"/>
                <a:gd name="connsiteX0" fmla="*/ 1343724 w 5107547"/>
                <a:gd name="connsiteY0" fmla="*/ 0 h 2438235"/>
                <a:gd name="connsiteX1" fmla="*/ 5107547 w 5107547"/>
                <a:gd name="connsiteY1" fmla="*/ 1462709 h 2438235"/>
                <a:gd name="connsiteX2" fmla="*/ 1343724 w 5107547"/>
                <a:gd name="connsiteY2" fmla="*/ 1462709 h 2438235"/>
                <a:gd name="connsiteX3" fmla="*/ 0 w 5107547"/>
                <a:gd name="connsiteY3" fmla="*/ 2438235 h 2438235"/>
                <a:gd name="connsiteX4" fmla="*/ 1343724 w 5107547"/>
                <a:gd name="connsiteY4" fmla="*/ 0 h 2438235"/>
                <a:gd name="connsiteX0" fmla="*/ 1343724 w 1343724"/>
                <a:gd name="connsiteY0" fmla="*/ 0 h 2438235"/>
                <a:gd name="connsiteX1" fmla="*/ 1343724 w 1343724"/>
                <a:gd name="connsiteY1" fmla="*/ 1462709 h 2438235"/>
                <a:gd name="connsiteX2" fmla="*/ 0 w 1343724"/>
                <a:gd name="connsiteY2" fmla="*/ 2438235 h 2438235"/>
                <a:gd name="connsiteX3" fmla="*/ 1343724 w 1343724"/>
                <a:gd name="connsiteY3" fmla="*/ 0 h 2438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43724" h="2438235">
                  <a:moveTo>
                    <a:pt x="1343724" y="0"/>
                  </a:moveTo>
                  <a:lnTo>
                    <a:pt x="1343724" y="1462709"/>
                  </a:lnTo>
                  <a:lnTo>
                    <a:pt x="0" y="2438235"/>
                  </a:lnTo>
                  <a:lnTo>
                    <a:pt x="1343724" y="0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6EF6122-4552-49B5-BA53-7D837F6E4FEF}"/>
              </a:ext>
            </a:extLst>
          </p:cNvPr>
          <p:cNvGrpSpPr/>
          <p:nvPr/>
        </p:nvGrpSpPr>
        <p:grpSpPr>
          <a:xfrm flipV="1">
            <a:off x="0" y="3179514"/>
            <a:ext cx="6054341" cy="2896208"/>
            <a:chOff x="609440" y="1340768"/>
            <a:chExt cx="5460544" cy="2438235"/>
          </a:xfrm>
          <a:solidFill>
            <a:schemeClr val="accent4">
              <a:lumMod val="60000"/>
              <a:lumOff val="40000"/>
            </a:schemeClr>
          </a:solidFill>
          <a:effectLst/>
        </p:grpSpPr>
        <p:sp>
          <p:nvSpPr>
            <p:cNvPr id="18" name="Arrow: Chevron 5">
              <a:extLst>
                <a:ext uri="{FF2B5EF4-FFF2-40B4-BE49-F238E27FC236}">
                  <a16:creationId xmlns:a16="http://schemas.microsoft.com/office/drawing/2014/main" id="{FA4CDDDF-CE4D-401F-8013-205565CAED34}"/>
                </a:ext>
              </a:extLst>
            </p:cNvPr>
            <p:cNvSpPr/>
            <p:nvPr/>
          </p:nvSpPr>
          <p:spPr>
            <a:xfrm flipH="1">
              <a:off x="609440" y="1340768"/>
              <a:ext cx="5460543" cy="2438235"/>
            </a:xfrm>
            <a:custGeom>
              <a:avLst/>
              <a:gdLst>
                <a:gd name="connsiteX0" fmla="*/ 0 w 4116819"/>
                <a:gd name="connsiteY0" fmla="*/ 0 h 1462709"/>
                <a:gd name="connsiteX1" fmla="*/ 3763823 w 4116819"/>
                <a:gd name="connsiteY1" fmla="*/ 0 h 1462709"/>
                <a:gd name="connsiteX2" fmla="*/ 4116819 w 4116819"/>
                <a:gd name="connsiteY2" fmla="*/ 731355 h 1462709"/>
                <a:gd name="connsiteX3" fmla="*/ 3763823 w 4116819"/>
                <a:gd name="connsiteY3" fmla="*/ 1462709 h 1462709"/>
                <a:gd name="connsiteX4" fmla="*/ 0 w 4116819"/>
                <a:gd name="connsiteY4" fmla="*/ 1462709 h 1462709"/>
                <a:gd name="connsiteX5" fmla="*/ 352996 w 4116819"/>
                <a:gd name="connsiteY5" fmla="*/ 731355 h 1462709"/>
                <a:gd name="connsiteX6" fmla="*/ 0 w 4116819"/>
                <a:gd name="connsiteY6" fmla="*/ 0 h 1462709"/>
                <a:gd name="connsiteX0" fmla="*/ 1343724 w 5460543"/>
                <a:gd name="connsiteY0" fmla="*/ 0 h 2438235"/>
                <a:gd name="connsiteX1" fmla="*/ 5107547 w 5460543"/>
                <a:gd name="connsiteY1" fmla="*/ 0 h 2438235"/>
                <a:gd name="connsiteX2" fmla="*/ 5460543 w 5460543"/>
                <a:gd name="connsiteY2" fmla="*/ 731355 h 2438235"/>
                <a:gd name="connsiteX3" fmla="*/ 5107547 w 5460543"/>
                <a:gd name="connsiteY3" fmla="*/ 1462709 h 2438235"/>
                <a:gd name="connsiteX4" fmla="*/ 1343724 w 5460543"/>
                <a:gd name="connsiteY4" fmla="*/ 1462709 h 2438235"/>
                <a:gd name="connsiteX5" fmla="*/ 0 w 5460543"/>
                <a:gd name="connsiteY5" fmla="*/ 2438235 h 2438235"/>
                <a:gd name="connsiteX6" fmla="*/ 1343724 w 5460543"/>
                <a:gd name="connsiteY6" fmla="*/ 0 h 2438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60543" h="2438235">
                  <a:moveTo>
                    <a:pt x="1343724" y="0"/>
                  </a:moveTo>
                  <a:lnTo>
                    <a:pt x="5107547" y="0"/>
                  </a:lnTo>
                  <a:lnTo>
                    <a:pt x="5460543" y="731355"/>
                  </a:lnTo>
                  <a:lnTo>
                    <a:pt x="5107547" y="1462709"/>
                  </a:lnTo>
                  <a:lnTo>
                    <a:pt x="1343724" y="1462709"/>
                  </a:lnTo>
                  <a:lnTo>
                    <a:pt x="0" y="2438235"/>
                  </a:lnTo>
                  <a:lnTo>
                    <a:pt x="1343724" y="0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9" name="Arrow: Chevron 5">
              <a:extLst>
                <a:ext uri="{FF2B5EF4-FFF2-40B4-BE49-F238E27FC236}">
                  <a16:creationId xmlns:a16="http://schemas.microsoft.com/office/drawing/2014/main" id="{22FC6223-6E69-409A-9D20-E69CF942722E}"/>
                </a:ext>
              </a:extLst>
            </p:cNvPr>
            <p:cNvSpPr/>
            <p:nvPr/>
          </p:nvSpPr>
          <p:spPr>
            <a:xfrm flipH="1">
              <a:off x="4726260" y="1340768"/>
              <a:ext cx="1343724" cy="2438235"/>
            </a:xfrm>
            <a:custGeom>
              <a:avLst/>
              <a:gdLst>
                <a:gd name="connsiteX0" fmla="*/ 0 w 4116819"/>
                <a:gd name="connsiteY0" fmla="*/ 0 h 1462709"/>
                <a:gd name="connsiteX1" fmla="*/ 3763823 w 4116819"/>
                <a:gd name="connsiteY1" fmla="*/ 0 h 1462709"/>
                <a:gd name="connsiteX2" fmla="*/ 4116819 w 4116819"/>
                <a:gd name="connsiteY2" fmla="*/ 731355 h 1462709"/>
                <a:gd name="connsiteX3" fmla="*/ 3763823 w 4116819"/>
                <a:gd name="connsiteY3" fmla="*/ 1462709 h 1462709"/>
                <a:gd name="connsiteX4" fmla="*/ 0 w 4116819"/>
                <a:gd name="connsiteY4" fmla="*/ 1462709 h 1462709"/>
                <a:gd name="connsiteX5" fmla="*/ 352996 w 4116819"/>
                <a:gd name="connsiteY5" fmla="*/ 731355 h 1462709"/>
                <a:gd name="connsiteX6" fmla="*/ 0 w 4116819"/>
                <a:gd name="connsiteY6" fmla="*/ 0 h 1462709"/>
                <a:gd name="connsiteX0" fmla="*/ 1343724 w 5460543"/>
                <a:gd name="connsiteY0" fmla="*/ 0 h 2438235"/>
                <a:gd name="connsiteX1" fmla="*/ 5107547 w 5460543"/>
                <a:gd name="connsiteY1" fmla="*/ 0 h 2438235"/>
                <a:gd name="connsiteX2" fmla="*/ 5460543 w 5460543"/>
                <a:gd name="connsiteY2" fmla="*/ 731355 h 2438235"/>
                <a:gd name="connsiteX3" fmla="*/ 5107547 w 5460543"/>
                <a:gd name="connsiteY3" fmla="*/ 1462709 h 2438235"/>
                <a:gd name="connsiteX4" fmla="*/ 1343724 w 5460543"/>
                <a:gd name="connsiteY4" fmla="*/ 1462709 h 2438235"/>
                <a:gd name="connsiteX5" fmla="*/ 0 w 5460543"/>
                <a:gd name="connsiteY5" fmla="*/ 2438235 h 2438235"/>
                <a:gd name="connsiteX6" fmla="*/ 1343724 w 5460543"/>
                <a:gd name="connsiteY6" fmla="*/ 0 h 2438235"/>
                <a:gd name="connsiteX0" fmla="*/ 1343724 w 5460543"/>
                <a:gd name="connsiteY0" fmla="*/ 0 h 2438235"/>
                <a:gd name="connsiteX1" fmla="*/ 5460543 w 5460543"/>
                <a:gd name="connsiteY1" fmla="*/ 731355 h 2438235"/>
                <a:gd name="connsiteX2" fmla="*/ 5107547 w 5460543"/>
                <a:gd name="connsiteY2" fmla="*/ 1462709 h 2438235"/>
                <a:gd name="connsiteX3" fmla="*/ 1343724 w 5460543"/>
                <a:gd name="connsiteY3" fmla="*/ 1462709 h 2438235"/>
                <a:gd name="connsiteX4" fmla="*/ 0 w 5460543"/>
                <a:gd name="connsiteY4" fmla="*/ 2438235 h 2438235"/>
                <a:gd name="connsiteX5" fmla="*/ 1343724 w 5460543"/>
                <a:gd name="connsiteY5" fmla="*/ 0 h 2438235"/>
                <a:gd name="connsiteX0" fmla="*/ 1343724 w 5107547"/>
                <a:gd name="connsiteY0" fmla="*/ 0 h 2438235"/>
                <a:gd name="connsiteX1" fmla="*/ 5107547 w 5107547"/>
                <a:gd name="connsiteY1" fmla="*/ 1462709 h 2438235"/>
                <a:gd name="connsiteX2" fmla="*/ 1343724 w 5107547"/>
                <a:gd name="connsiteY2" fmla="*/ 1462709 h 2438235"/>
                <a:gd name="connsiteX3" fmla="*/ 0 w 5107547"/>
                <a:gd name="connsiteY3" fmla="*/ 2438235 h 2438235"/>
                <a:gd name="connsiteX4" fmla="*/ 1343724 w 5107547"/>
                <a:gd name="connsiteY4" fmla="*/ 0 h 2438235"/>
                <a:gd name="connsiteX0" fmla="*/ 1343724 w 1343724"/>
                <a:gd name="connsiteY0" fmla="*/ 0 h 2438235"/>
                <a:gd name="connsiteX1" fmla="*/ 1343724 w 1343724"/>
                <a:gd name="connsiteY1" fmla="*/ 1462709 h 2438235"/>
                <a:gd name="connsiteX2" fmla="*/ 0 w 1343724"/>
                <a:gd name="connsiteY2" fmla="*/ 2438235 h 2438235"/>
                <a:gd name="connsiteX3" fmla="*/ 1343724 w 1343724"/>
                <a:gd name="connsiteY3" fmla="*/ 0 h 2438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43724" h="2438235">
                  <a:moveTo>
                    <a:pt x="1343724" y="0"/>
                  </a:moveTo>
                  <a:lnTo>
                    <a:pt x="1343724" y="1462709"/>
                  </a:lnTo>
                  <a:lnTo>
                    <a:pt x="0" y="2438235"/>
                  </a:lnTo>
                  <a:lnTo>
                    <a:pt x="1343724" y="0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6024488-910E-4022-AB32-B5312D457AAC}"/>
              </a:ext>
            </a:extLst>
          </p:cNvPr>
          <p:cNvGrpSpPr/>
          <p:nvPr/>
        </p:nvGrpSpPr>
        <p:grpSpPr>
          <a:xfrm flipH="1" flipV="1">
            <a:off x="5782293" y="3466362"/>
            <a:ext cx="6409707" cy="2639596"/>
            <a:chOff x="609440" y="1523068"/>
            <a:chExt cx="5460544" cy="2255935"/>
          </a:xfrm>
          <a:solidFill>
            <a:schemeClr val="accent6"/>
          </a:solidFill>
        </p:grpSpPr>
        <p:sp>
          <p:nvSpPr>
            <p:cNvPr id="16" name="Arrow: Chevron 5">
              <a:extLst>
                <a:ext uri="{FF2B5EF4-FFF2-40B4-BE49-F238E27FC236}">
                  <a16:creationId xmlns:a16="http://schemas.microsoft.com/office/drawing/2014/main" id="{8FB82849-F9C1-43E8-A574-0FE18AF41B2D}"/>
                </a:ext>
              </a:extLst>
            </p:cNvPr>
            <p:cNvSpPr/>
            <p:nvPr/>
          </p:nvSpPr>
          <p:spPr>
            <a:xfrm flipH="1">
              <a:off x="609440" y="1548909"/>
              <a:ext cx="5460543" cy="2230094"/>
            </a:xfrm>
            <a:custGeom>
              <a:avLst/>
              <a:gdLst>
                <a:gd name="connsiteX0" fmla="*/ 0 w 4116819"/>
                <a:gd name="connsiteY0" fmla="*/ 0 h 1462709"/>
                <a:gd name="connsiteX1" fmla="*/ 3763823 w 4116819"/>
                <a:gd name="connsiteY1" fmla="*/ 0 h 1462709"/>
                <a:gd name="connsiteX2" fmla="*/ 4116819 w 4116819"/>
                <a:gd name="connsiteY2" fmla="*/ 731355 h 1462709"/>
                <a:gd name="connsiteX3" fmla="*/ 3763823 w 4116819"/>
                <a:gd name="connsiteY3" fmla="*/ 1462709 h 1462709"/>
                <a:gd name="connsiteX4" fmla="*/ 0 w 4116819"/>
                <a:gd name="connsiteY4" fmla="*/ 1462709 h 1462709"/>
                <a:gd name="connsiteX5" fmla="*/ 352996 w 4116819"/>
                <a:gd name="connsiteY5" fmla="*/ 731355 h 1462709"/>
                <a:gd name="connsiteX6" fmla="*/ 0 w 4116819"/>
                <a:gd name="connsiteY6" fmla="*/ 0 h 1462709"/>
                <a:gd name="connsiteX0" fmla="*/ 1343724 w 5460543"/>
                <a:gd name="connsiteY0" fmla="*/ 0 h 2438235"/>
                <a:gd name="connsiteX1" fmla="*/ 5107547 w 5460543"/>
                <a:gd name="connsiteY1" fmla="*/ 0 h 2438235"/>
                <a:gd name="connsiteX2" fmla="*/ 5460543 w 5460543"/>
                <a:gd name="connsiteY2" fmla="*/ 731355 h 2438235"/>
                <a:gd name="connsiteX3" fmla="*/ 5107547 w 5460543"/>
                <a:gd name="connsiteY3" fmla="*/ 1462709 h 2438235"/>
                <a:gd name="connsiteX4" fmla="*/ 1343724 w 5460543"/>
                <a:gd name="connsiteY4" fmla="*/ 1462709 h 2438235"/>
                <a:gd name="connsiteX5" fmla="*/ 0 w 5460543"/>
                <a:gd name="connsiteY5" fmla="*/ 2438235 h 2438235"/>
                <a:gd name="connsiteX6" fmla="*/ 1343724 w 5460543"/>
                <a:gd name="connsiteY6" fmla="*/ 0 h 2438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60543" h="2438235">
                  <a:moveTo>
                    <a:pt x="1343724" y="0"/>
                  </a:moveTo>
                  <a:lnTo>
                    <a:pt x="5107547" y="0"/>
                  </a:lnTo>
                  <a:lnTo>
                    <a:pt x="5460543" y="731355"/>
                  </a:lnTo>
                  <a:lnTo>
                    <a:pt x="5107547" y="1462709"/>
                  </a:lnTo>
                  <a:lnTo>
                    <a:pt x="1343724" y="1462709"/>
                  </a:lnTo>
                  <a:lnTo>
                    <a:pt x="0" y="2438235"/>
                  </a:lnTo>
                  <a:lnTo>
                    <a:pt x="1343724" y="0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schemeClr val="tx1"/>
                </a:solidFill>
              </a:endParaRPr>
            </a:p>
          </p:txBody>
        </p:sp>
        <p:sp>
          <p:nvSpPr>
            <p:cNvPr id="17" name="Arrow: Chevron 5">
              <a:extLst>
                <a:ext uri="{FF2B5EF4-FFF2-40B4-BE49-F238E27FC236}">
                  <a16:creationId xmlns:a16="http://schemas.microsoft.com/office/drawing/2014/main" id="{6418F76A-1E9F-4E7E-8D59-327F84D4647E}"/>
                </a:ext>
              </a:extLst>
            </p:cNvPr>
            <p:cNvSpPr/>
            <p:nvPr/>
          </p:nvSpPr>
          <p:spPr>
            <a:xfrm flipH="1">
              <a:off x="4706282" y="1523068"/>
              <a:ext cx="1363702" cy="2255935"/>
            </a:xfrm>
            <a:custGeom>
              <a:avLst/>
              <a:gdLst>
                <a:gd name="connsiteX0" fmla="*/ 0 w 4116819"/>
                <a:gd name="connsiteY0" fmla="*/ 0 h 1462709"/>
                <a:gd name="connsiteX1" fmla="*/ 3763823 w 4116819"/>
                <a:gd name="connsiteY1" fmla="*/ 0 h 1462709"/>
                <a:gd name="connsiteX2" fmla="*/ 4116819 w 4116819"/>
                <a:gd name="connsiteY2" fmla="*/ 731355 h 1462709"/>
                <a:gd name="connsiteX3" fmla="*/ 3763823 w 4116819"/>
                <a:gd name="connsiteY3" fmla="*/ 1462709 h 1462709"/>
                <a:gd name="connsiteX4" fmla="*/ 0 w 4116819"/>
                <a:gd name="connsiteY4" fmla="*/ 1462709 h 1462709"/>
                <a:gd name="connsiteX5" fmla="*/ 352996 w 4116819"/>
                <a:gd name="connsiteY5" fmla="*/ 731355 h 1462709"/>
                <a:gd name="connsiteX6" fmla="*/ 0 w 4116819"/>
                <a:gd name="connsiteY6" fmla="*/ 0 h 1462709"/>
                <a:gd name="connsiteX0" fmla="*/ 1343724 w 5460543"/>
                <a:gd name="connsiteY0" fmla="*/ 0 h 2438235"/>
                <a:gd name="connsiteX1" fmla="*/ 5107547 w 5460543"/>
                <a:gd name="connsiteY1" fmla="*/ 0 h 2438235"/>
                <a:gd name="connsiteX2" fmla="*/ 5460543 w 5460543"/>
                <a:gd name="connsiteY2" fmla="*/ 731355 h 2438235"/>
                <a:gd name="connsiteX3" fmla="*/ 5107547 w 5460543"/>
                <a:gd name="connsiteY3" fmla="*/ 1462709 h 2438235"/>
                <a:gd name="connsiteX4" fmla="*/ 1343724 w 5460543"/>
                <a:gd name="connsiteY4" fmla="*/ 1462709 h 2438235"/>
                <a:gd name="connsiteX5" fmla="*/ 0 w 5460543"/>
                <a:gd name="connsiteY5" fmla="*/ 2438235 h 2438235"/>
                <a:gd name="connsiteX6" fmla="*/ 1343724 w 5460543"/>
                <a:gd name="connsiteY6" fmla="*/ 0 h 2438235"/>
                <a:gd name="connsiteX0" fmla="*/ 1343724 w 5460543"/>
                <a:gd name="connsiteY0" fmla="*/ 0 h 2438235"/>
                <a:gd name="connsiteX1" fmla="*/ 5460543 w 5460543"/>
                <a:gd name="connsiteY1" fmla="*/ 731355 h 2438235"/>
                <a:gd name="connsiteX2" fmla="*/ 5107547 w 5460543"/>
                <a:gd name="connsiteY2" fmla="*/ 1462709 h 2438235"/>
                <a:gd name="connsiteX3" fmla="*/ 1343724 w 5460543"/>
                <a:gd name="connsiteY3" fmla="*/ 1462709 h 2438235"/>
                <a:gd name="connsiteX4" fmla="*/ 0 w 5460543"/>
                <a:gd name="connsiteY4" fmla="*/ 2438235 h 2438235"/>
                <a:gd name="connsiteX5" fmla="*/ 1343724 w 5460543"/>
                <a:gd name="connsiteY5" fmla="*/ 0 h 2438235"/>
                <a:gd name="connsiteX0" fmla="*/ 1343724 w 5107547"/>
                <a:gd name="connsiteY0" fmla="*/ 0 h 2438235"/>
                <a:gd name="connsiteX1" fmla="*/ 5107547 w 5107547"/>
                <a:gd name="connsiteY1" fmla="*/ 1462709 h 2438235"/>
                <a:gd name="connsiteX2" fmla="*/ 1343724 w 5107547"/>
                <a:gd name="connsiteY2" fmla="*/ 1462709 h 2438235"/>
                <a:gd name="connsiteX3" fmla="*/ 0 w 5107547"/>
                <a:gd name="connsiteY3" fmla="*/ 2438235 h 2438235"/>
                <a:gd name="connsiteX4" fmla="*/ 1343724 w 5107547"/>
                <a:gd name="connsiteY4" fmla="*/ 0 h 2438235"/>
                <a:gd name="connsiteX0" fmla="*/ 1343724 w 1343724"/>
                <a:gd name="connsiteY0" fmla="*/ 0 h 2438235"/>
                <a:gd name="connsiteX1" fmla="*/ 1343724 w 1343724"/>
                <a:gd name="connsiteY1" fmla="*/ 1462709 h 2438235"/>
                <a:gd name="connsiteX2" fmla="*/ 0 w 1343724"/>
                <a:gd name="connsiteY2" fmla="*/ 2438235 h 2438235"/>
                <a:gd name="connsiteX3" fmla="*/ 1343724 w 1343724"/>
                <a:gd name="connsiteY3" fmla="*/ 0 h 2438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43724" h="2438235">
                  <a:moveTo>
                    <a:pt x="1343724" y="0"/>
                  </a:moveTo>
                  <a:lnTo>
                    <a:pt x="1343724" y="1462709"/>
                  </a:lnTo>
                  <a:lnTo>
                    <a:pt x="0" y="2438235"/>
                  </a:lnTo>
                  <a:lnTo>
                    <a:pt x="1343724" y="0"/>
                  </a:lnTo>
                  <a:close/>
                </a:path>
              </a:pathLst>
            </a:cu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schemeClr val="tx1"/>
                </a:solidFill>
              </a:endParaRPr>
            </a:p>
          </p:txBody>
        </p:sp>
      </p:grpSp>
      <p:sp>
        <p:nvSpPr>
          <p:cNvPr id="39" name="Oval 38">
            <a:extLst>
              <a:ext uri="{FF2B5EF4-FFF2-40B4-BE49-F238E27FC236}">
                <a16:creationId xmlns:a16="http://schemas.microsoft.com/office/drawing/2014/main" id="{E7A68E85-EBD3-4636-B6A1-25F15B71D529}"/>
              </a:ext>
            </a:extLst>
          </p:cNvPr>
          <p:cNvSpPr/>
          <p:nvPr/>
        </p:nvSpPr>
        <p:spPr>
          <a:xfrm>
            <a:off x="5015212" y="2838375"/>
            <a:ext cx="1946084" cy="1946084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>
            <a:outerShdw blurRad="304800" dist="177800" dir="5400000" algn="t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EE896EDF-CE8F-4188-809A-BAE80EB3FDA1}"/>
              </a:ext>
            </a:extLst>
          </p:cNvPr>
          <p:cNvSpPr/>
          <p:nvPr/>
        </p:nvSpPr>
        <p:spPr>
          <a:xfrm>
            <a:off x="5333023" y="3132596"/>
            <a:ext cx="1318097" cy="13180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76200" dist="50800" dir="2700000" algn="tl" rotWithShape="0">
              <a:prstClr val="black">
                <a:alpha val="3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IN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MIF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35755" y="1207814"/>
            <a:ext cx="14205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/>
              <a:t>Genesis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22970" y="1687044"/>
            <a:ext cx="436622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  <a:cs typeface="Tahoma" panose="020B0604030504040204" pitchFamily="34" charset="0"/>
              </a:rPr>
              <a:t>Union Budget 2017-18 for MIF- </a:t>
            </a:r>
            <a:r>
              <a:rPr lang="en-IN" sz="2000" dirty="0"/>
              <a:t>₹</a:t>
            </a:r>
            <a:r>
              <a:rPr lang="en-US" sz="2000" dirty="0">
                <a:ea typeface="Calibri" panose="020F0502020204030204" pitchFamily="34" charset="0"/>
                <a:cs typeface="Tahoma" panose="020B0604030504040204" pitchFamily="34" charset="0"/>
              </a:rPr>
              <a:t>5000 Crore in NABARD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  <a:cs typeface="Tahoma" panose="020B0604030504040204" pitchFamily="34" charset="0"/>
              </a:rPr>
              <a:t>Announcement in Union Budget 2021-22 for augmentation by another </a:t>
            </a:r>
            <a:r>
              <a:rPr lang="en-US" sz="2000" dirty="0" err="1">
                <a:ea typeface="Calibri" panose="020F0502020204030204" pitchFamily="34" charset="0"/>
                <a:cs typeface="Tahoma" panose="020B0604030504040204" pitchFamily="34" charset="0"/>
              </a:rPr>
              <a:t>Rs</a:t>
            </a:r>
            <a:r>
              <a:rPr lang="en-US" sz="2000" dirty="0">
                <a:ea typeface="Calibri" panose="020F0502020204030204" pitchFamily="34" charset="0"/>
                <a:cs typeface="Tahoma" panose="020B0604030504040204" pitchFamily="34" charset="0"/>
              </a:rPr>
              <a:t>. 5000 crores .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626543" y="1232071"/>
            <a:ext cx="18197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/>
              <a:t>Objectives</a:t>
            </a:r>
          </a:p>
        </p:txBody>
      </p:sp>
      <p:sp>
        <p:nvSpPr>
          <p:cNvPr id="41" name="Rectangle 40"/>
          <p:cNvSpPr/>
          <p:nvPr/>
        </p:nvSpPr>
        <p:spPr>
          <a:xfrm>
            <a:off x="7624524" y="1588247"/>
            <a:ext cx="406874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Georgia" panose="02040502050405020303" pitchFamily="18" charset="0"/>
              </a:rPr>
              <a:t>Coverage of additional area through Innovative Integrated projects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Georgia" panose="02040502050405020303" pitchFamily="18" charset="0"/>
              </a:rPr>
              <a:t>Incentivization beyond PMKSY-PDMC – top up subsidy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69976" y="3954467"/>
            <a:ext cx="37449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/>
              <a:t>Funding arrangement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57094" y="4436708"/>
            <a:ext cx="4245672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cs typeface="Tahoma" panose="020B0604030504040204" pitchFamily="34" charset="0"/>
              </a:rPr>
              <a:t>In operation from 2019-20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cs typeface="Tahoma" panose="020B0604030504040204" pitchFamily="34" charset="0"/>
              </a:rPr>
              <a:t>Up to 31 March 2023</a:t>
            </a:r>
            <a:r>
              <a:rPr lang="en-US" sz="2000" dirty="0" smtClean="0">
                <a:cs typeface="Tahoma" panose="020B0604030504040204" pitchFamily="34" charset="0"/>
              </a:rPr>
              <a:t>.*</a:t>
            </a:r>
            <a:endParaRPr lang="en-US" sz="2000" dirty="0">
              <a:cs typeface="Tahoma" panose="020B060403050404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cs typeface="Tahoma" panose="020B0604030504040204" pitchFamily="34" charset="0"/>
              </a:rPr>
              <a:t>Lending to SGs with interest subvention of 3% by </a:t>
            </a:r>
            <a:r>
              <a:rPr lang="en-US" sz="2000" dirty="0" err="1">
                <a:cs typeface="Tahoma" panose="020B0604030504040204" pitchFamily="34" charset="0"/>
              </a:rPr>
              <a:t>GoI</a:t>
            </a:r>
            <a:r>
              <a:rPr lang="en-US" sz="2000" dirty="0" smtClean="0">
                <a:cs typeface="Tahoma" panose="020B0604030504040204" pitchFamily="34" charset="0"/>
              </a:rPr>
              <a:t>.</a:t>
            </a:r>
          </a:p>
          <a:p>
            <a:pPr lvl="0" algn="just"/>
            <a:r>
              <a:rPr lang="en-US" sz="1200" i="1" dirty="0" smtClean="0">
                <a:cs typeface="Tahoma" panose="020B0604030504040204" pitchFamily="34" charset="0"/>
              </a:rPr>
              <a:t>       Extension under active consideration of </a:t>
            </a:r>
            <a:r>
              <a:rPr lang="en-US" sz="1200" i="1" dirty="0" err="1" smtClean="0">
                <a:cs typeface="Tahoma" panose="020B0604030504040204" pitchFamily="34" charset="0"/>
              </a:rPr>
              <a:t>GoI</a:t>
            </a:r>
            <a:endParaRPr lang="en-US" sz="1200" i="1" dirty="0"/>
          </a:p>
        </p:txBody>
      </p:sp>
      <p:sp>
        <p:nvSpPr>
          <p:cNvPr id="44" name="Rectangle 43"/>
          <p:cNvSpPr/>
          <p:nvPr/>
        </p:nvSpPr>
        <p:spPr>
          <a:xfrm>
            <a:off x="7440566" y="4137896"/>
            <a:ext cx="25619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/>
              <a:t>Tripartite </a:t>
            </a:r>
            <a:r>
              <a:rPr lang="en-US" sz="2400" b="1" dirty="0" err="1"/>
              <a:t>MoA</a:t>
            </a:r>
            <a:endParaRPr lang="en-US" sz="2400" b="1" dirty="0"/>
          </a:p>
        </p:txBody>
      </p:sp>
      <p:sp>
        <p:nvSpPr>
          <p:cNvPr id="45" name="Rectangle 44"/>
          <p:cNvSpPr/>
          <p:nvPr/>
        </p:nvSpPr>
        <p:spPr>
          <a:xfrm>
            <a:off x="7477463" y="4758096"/>
            <a:ext cx="39926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dirty="0"/>
              <a:t>AP, Gujarat, Haryana, Maharashtra, Punjab, Rajasthan, Tamil Nadu, </a:t>
            </a:r>
            <a:r>
              <a:rPr lang="en-US" dirty="0" err="1"/>
              <a:t>Uttarakhand</a:t>
            </a:r>
            <a:r>
              <a:rPr lang="en-US" dirty="0"/>
              <a:t> &amp; West Bengal         (9 states)</a:t>
            </a:r>
          </a:p>
        </p:txBody>
      </p: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464679" y="292868"/>
            <a:ext cx="11179322" cy="632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+mn-ea"/>
              </a:rPr>
              <a:t>Micro Irrigation Fund (MIF)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AC2D363-F3AA-3177-E220-3E6BE7A48EA2}"/>
              </a:ext>
            </a:extLst>
          </p:cNvPr>
          <p:cNvCxnSpPr/>
          <p:nvPr/>
        </p:nvCxnSpPr>
        <p:spPr>
          <a:xfrm flipV="1">
            <a:off x="-37123" y="1092201"/>
            <a:ext cx="12188092" cy="3905"/>
          </a:xfrm>
          <a:prstGeom prst="straightConnector1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158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C7D8E4E7-3091-4979-90F5-C89A0F5967AB}"/>
              </a:ext>
            </a:extLst>
          </p:cNvPr>
          <p:cNvSpPr/>
          <p:nvPr/>
        </p:nvSpPr>
        <p:spPr>
          <a:xfrm rot="10800000">
            <a:off x="7278445" y="3380469"/>
            <a:ext cx="324605" cy="279831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C554C2BE-7162-4526-8752-6E61A534E1E0}"/>
              </a:ext>
            </a:extLst>
          </p:cNvPr>
          <p:cNvSpPr/>
          <p:nvPr/>
        </p:nvSpPr>
        <p:spPr>
          <a:xfrm>
            <a:off x="6408540" y="1221150"/>
            <a:ext cx="5458711" cy="2162130"/>
          </a:xfrm>
          <a:prstGeom prst="roundRect">
            <a:avLst>
              <a:gd name="adj" fmla="val 5497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985EE48-3E6A-423B-AB69-5F53061A399A}"/>
              </a:ext>
            </a:extLst>
          </p:cNvPr>
          <p:cNvSpPr/>
          <p:nvPr/>
        </p:nvSpPr>
        <p:spPr>
          <a:xfrm>
            <a:off x="410833" y="1221151"/>
            <a:ext cx="5486400" cy="2162130"/>
          </a:xfrm>
          <a:prstGeom prst="roundRect">
            <a:avLst>
              <a:gd name="adj" fmla="val 5497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99AB3537-914E-47AD-9341-4496795009DF}"/>
              </a:ext>
            </a:extLst>
          </p:cNvPr>
          <p:cNvSpPr/>
          <p:nvPr/>
        </p:nvSpPr>
        <p:spPr>
          <a:xfrm>
            <a:off x="759740" y="1295583"/>
            <a:ext cx="4034328" cy="483896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b="1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AB9E2F2-1B53-421F-A392-19DFEB07A232}"/>
              </a:ext>
            </a:extLst>
          </p:cNvPr>
          <p:cNvSpPr/>
          <p:nvPr/>
        </p:nvSpPr>
        <p:spPr>
          <a:xfrm>
            <a:off x="6534774" y="1333639"/>
            <a:ext cx="4384631" cy="477612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b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22140" y="1228923"/>
            <a:ext cx="32971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/>
              <a:t>Sanction- 8 States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613925" y="1294269"/>
            <a:ext cx="399226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2400" b="1" dirty="0"/>
              <a:t>Disbursement- </a:t>
            </a:r>
            <a:r>
              <a:rPr lang="en-US" sz="2400" b="1" dirty="0" smtClean="0"/>
              <a:t>6 </a:t>
            </a:r>
            <a:r>
              <a:rPr lang="en-US" sz="2400" b="1" dirty="0"/>
              <a:t>States</a:t>
            </a:r>
            <a:endParaRPr lang="en-IN" sz="2400" dirty="0"/>
          </a:p>
        </p:txBody>
      </p:sp>
      <p:sp>
        <p:nvSpPr>
          <p:cNvPr id="13" name="Rectangle 12"/>
          <p:cNvSpPr/>
          <p:nvPr/>
        </p:nvSpPr>
        <p:spPr>
          <a:xfrm>
            <a:off x="922140" y="2002444"/>
            <a:ext cx="51093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2400" dirty="0"/>
              <a:t>₹</a:t>
            </a:r>
            <a:r>
              <a:rPr lang="en-IN" sz="2400" b="1" dirty="0"/>
              <a:t> </a:t>
            </a:r>
            <a:r>
              <a:rPr lang="en-IN" sz="2400" dirty="0"/>
              <a:t>4710.96 crore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N" sz="2400" dirty="0"/>
              <a:t>AP, Gujarat, Haryana, TN, WB, Punjab, Rajasthan &amp; </a:t>
            </a:r>
            <a:r>
              <a:rPr lang="en-IN" sz="2400" dirty="0" err="1"/>
              <a:t>Uttarakhand</a:t>
            </a:r>
            <a:endParaRPr lang="en-IN" sz="2400" dirty="0"/>
          </a:p>
        </p:txBody>
      </p:sp>
      <p:sp>
        <p:nvSpPr>
          <p:cNvPr id="14" name="Rectangle 13"/>
          <p:cNvSpPr/>
          <p:nvPr/>
        </p:nvSpPr>
        <p:spPr>
          <a:xfrm>
            <a:off x="6613925" y="1977078"/>
            <a:ext cx="47376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IN" sz="2400" dirty="0"/>
              <a:t>₹</a:t>
            </a:r>
            <a:r>
              <a:rPr lang="en-US" sz="2400" dirty="0"/>
              <a:t> </a:t>
            </a:r>
            <a:r>
              <a:rPr lang="en-IN" sz="2400" dirty="0" smtClean="0"/>
              <a:t>2516.02  </a:t>
            </a:r>
            <a:r>
              <a:rPr lang="en-IN" sz="2400" dirty="0"/>
              <a:t>crore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IN" sz="2400" dirty="0"/>
              <a:t>AP, TN, Gujarat, </a:t>
            </a:r>
            <a:r>
              <a:rPr lang="en-IN" sz="2400" dirty="0" smtClean="0"/>
              <a:t>Haryana, Punjab &amp; Rajasthan</a:t>
            </a:r>
            <a:endParaRPr lang="en-IN" sz="2400" dirty="0"/>
          </a:p>
          <a:p>
            <a:pPr lvl="0" algn="just"/>
            <a:endParaRPr lang="en-US" sz="2400" dirty="0"/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1700684" y="321609"/>
            <a:ext cx="8797771" cy="632029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+mn-ea"/>
              </a:rPr>
              <a:t>MIF - 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Financial &amp; Physical Progress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08540" y="3699670"/>
            <a:ext cx="5615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West </a:t>
            </a:r>
            <a:r>
              <a:rPr lang="en-US" b="1" dirty="0"/>
              <a:t>Bengal &amp; Uttarakhand (Yet to avail)</a:t>
            </a:r>
          </a:p>
        </p:txBody>
      </p:sp>
      <p:sp>
        <p:nvSpPr>
          <p:cNvPr id="2" name="Flowchart: Merge 1"/>
          <p:cNvSpPr/>
          <p:nvPr/>
        </p:nvSpPr>
        <p:spPr>
          <a:xfrm>
            <a:off x="1071755" y="3381876"/>
            <a:ext cx="367862" cy="279832"/>
          </a:xfrm>
          <a:prstGeom prst="flowChartMerg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Rectangle 3"/>
          <p:cNvSpPr/>
          <p:nvPr/>
        </p:nvSpPr>
        <p:spPr>
          <a:xfrm>
            <a:off x="303149" y="3721249"/>
            <a:ext cx="5648063" cy="52563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Balance corpus available-  </a:t>
            </a:r>
            <a:r>
              <a:rPr lang="en-US" b="1" dirty="0" err="1">
                <a:solidFill>
                  <a:schemeClr val="tx1"/>
                </a:solidFill>
              </a:rPr>
              <a:t>Rs</a:t>
            </a:r>
            <a:r>
              <a:rPr lang="en-US" b="1" dirty="0">
                <a:solidFill>
                  <a:schemeClr val="tx1"/>
                </a:solidFill>
              </a:rPr>
              <a:t>. 289.04 cr.</a:t>
            </a:r>
            <a:endParaRPr lang="en-IN" b="1" dirty="0">
              <a:solidFill>
                <a:schemeClr val="tx1"/>
              </a:solidFill>
            </a:endParaRPr>
          </a:p>
          <a:p>
            <a:pPr algn="ctr"/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18" name="Rectangle: Rounded Corners 30">
            <a:extLst>
              <a:ext uri="{FF2B5EF4-FFF2-40B4-BE49-F238E27FC236}">
                <a16:creationId xmlns:a16="http://schemas.microsoft.com/office/drawing/2014/main" id="{C554C2BE-7162-4526-8752-6E61A534E1E0}"/>
              </a:ext>
            </a:extLst>
          </p:cNvPr>
          <p:cNvSpPr/>
          <p:nvPr/>
        </p:nvSpPr>
        <p:spPr>
          <a:xfrm>
            <a:off x="3167877" y="4498867"/>
            <a:ext cx="5458711" cy="1827887"/>
          </a:xfrm>
          <a:prstGeom prst="roundRect">
            <a:avLst>
              <a:gd name="adj" fmla="val 5497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 dirty="0"/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Area envisaged – 17.12 lakh ha 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Area covered </a:t>
            </a:r>
            <a:r>
              <a:rPr lang="en-US" sz="2400" dirty="0" smtClean="0">
                <a:solidFill>
                  <a:schemeClr val="tx1"/>
                </a:solidFill>
              </a:rPr>
              <a:t>– 11.30 </a:t>
            </a:r>
            <a:r>
              <a:rPr lang="en-US" sz="2400" dirty="0">
                <a:solidFill>
                  <a:schemeClr val="tx1"/>
                </a:solidFill>
              </a:rPr>
              <a:t>lakh ha </a:t>
            </a:r>
          </a:p>
        </p:txBody>
      </p:sp>
      <p:sp>
        <p:nvSpPr>
          <p:cNvPr id="19" name="Rectangle: Rounded Corners 16">
            <a:extLst>
              <a:ext uri="{FF2B5EF4-FFF2-40B4-BE49-F238E27FC236}">
                <a16:creationId xmlns:a16="http://schemas.microsoft.com/office/drawing/2014/main" id="{DAB9E2F2-1B53-421F-A392-19DFEB07A232}"/>
              </a:ext>
            </a:extLst>
          </p:cNvPr>
          <p:cNvSpPr/>
          <p:nvPr/>
        </p:nvSpPr>
        <p:spPr>
          <a:xfrm>
            <a:off x="3704916" y="4547865"/>
            <a:ext cx="4384631" cy="477612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Physical Progress</a:t>
            </a:r>
            <a:endParaRPr lang="en-IN" sz="2400" b="1" dirty="0">
              <a:solidFill>
                <a:schemeClr val="tx1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198BC1E-B7A8-22A2-AA4F-8F21B373CE64}"/>
              </a:ext>
            </a:extLst>
          </p:cNvPr>
          <p:cNvCxnSpPr/>
          <p:nvPr/>
        </p:nvCxnSpPr>
        <p:spPr>
          <a:xfrm flipV="1">
            <a:off x="50800" y="1092201"/>
            <a:ext cx="12188092" cy="3905"/>
          </a:xfrm>
          <a:prstGeom prst="straightConnector1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1689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123" y="140434"/>
            <a:ext cx="10776410" cy="898231"/>
          </a:xfrm>
        </p:spPr>
        <p:txBody>
          <a:bodyPr>
            <a:noAutofit/>
          </a:bodyPr>
          <a:lstStyle/>
          <a:p>
            <a:r>
              <a:rPr lang="en-IN" sz="2800" b="1" dirty="0">
                <a:latin typeface="Georgia"/>
              </a:rPr>
              <a:t>MIF funding </a:t>
            </a:r>
            <a:r>
              <a:rPr lang="en-IN" sz="2800" b="1" dirty="0" smtClean="0">
                <a:latin typeface="Georgia"/>
              </a:rPr>
              <a:t>arrangement - </a:t>
            </a:r>
            <a:r>
              <a:rPr lang="en-IN" sz="2800" b="1" dirty="0" smtClean="0">
                <a:latin typeface="Georgia"/>
              </a:rPr>
              <a:t>NABARD'S </a:t>
            </a:r>
            <a:r>
              <a:rPr lang="en-IN" sz="2800" b="1" dirty="0">
                <a:latin typeface="Georgia"/>
              </a:rPr>
              <a:t>Experience so far</a:t>
            </a:r>
            <a:endParaRPr lang="en-IN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18123" y="1389542"/>
            <a:ext cx="10394691" cy="34163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>
                <a:ea typeface="+mn-lt"/>
                <a:cs typeface="+mn-lt"/>
              </a:rPr>
              <a:t>Demand for MIF loans towards top up subsidy (</a:t>
            </a:r>
            <a:r>
              <a:rPr lang="en-IN" dirty="0" smtClean="0">
                <a:ea typeface="+mn-lt"/>
                <a:cs typeface="+mn-lt"/>
              </a:rPr>
              <a:t>75%) </a:t>
            </a:r>
            <a:r>
              <a:rPr lang="en-IN" dirty="0">
                <a:ea typeface="+mn-lt"/>
                <a:cs typeface="+mn-lt"/>
              </a:rPr>
              <a:t>is more than innovative projects (</a:t>
            </a:r>
            <a:r>
              <a:rPr lang="en-IN" dirty="0" smtClean="0">
                <a:ea typeface="+mn-lt"/>
                <a:cs typeface="+mn-lt"/>
              </a:rPr>
              <a:t>25%).</a:t>
            </a:r>
            <a:r>
              <a:rPr lang="en-IN" dirty="0">
                <a:ea typeface="+mn-lt"/>
                <a:cs typeface="+mn-lt"/>
              </a:rPr>
              <a:t> </a:t>
            </a:r>
            <a:endParaRPr lang="en-US" dirty="0">
              <a:ea typeface="+mn-lt"/>
              <a:cs typeface="+mn-lt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Offtake </a:t>
            </a:r>
            <a:r>
              <a:rPr lang="en-IN" dirty="0"/>
              <a:t>of MIF is more in Southern &amp; Western States of </a:t>
            </a:r>
            <a:r>
              <a:rPr lang="en-IN" dirty="0" smtClean="0"/>
              <a:t>India;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Interest subvention (IS) component @ 3% -  the attractive feature for State Governments to  avail </a:t>
            </a:r>
            <a:r>
              <a:rPr lang="en-IN" dirty="0"/>
              <a:t>assistance under </a:t>
            </a:r>
            <a:r>
              <a:rPr lang="en-IN" dirty="0" smtClean="0"/>
              <a:t>MIF.</a:t>
            </a:r>
            <a:endParaRPr lang="en-IN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Few</a:t>
            </a:r>
            <a:r>
              <a:rPr lang="en-IN" dirty="0"/>
              <a:t> </a:t>
            </a:r>
            <a:r>
              <a:rPr lang="en-IN" dirty="0" smtClean="0"/>
              <a:t>State Governments </a:t>
            </a:r>
            <a:r>
              <a:rPr lang="en-IN" dirty="0"/>
              <a:t> </a:t>
            </a:r>
            <a:r>
              <a:rPr lang="en-IN" dirty="0" smtClean="0"/>
              <a:t>yet </a:t>
            </a:r>
            <a:r>
              <a:rPr lang="en-IN" dirty="0"/>
              <a:t>to draw sanctioned amount </a:t>
            </a:r>
            <a:r>
              <a:rPr lang="en-IN" dirty="0" smtClean="0"/>
              <a:t>towards  even </a:t>
            </a:r>
            <a:r>
              <a:rPr lang="en-IN" dirty="0"/>
              <a:t>after  2 years of sanction </a:t>
            </a:r>
            <a:r>
              <a:rPr lang="en-IN" dirty="0" smtClean="0"/>
              <a:t>(West</a:t>
            </a:r>
            <a:r>
              <a:rPr lang="en-IN" dirty="0"/>
              <a:t> Bengal, Uttarakhand and </a:t>
            </a:r>
            <a:r>
              <a:rPr lang="en-IN" dirty="0" smtClean="0"/>
              <a:t>Haryana 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dirty="0" smtClean="0"/>
              <a:t>Augmentation </a:t>
            </a:r>
            <a:r>
              <a:rPr lang="en-IN" dirty="0"/>
              <a:t>of Initial MIF Corpus </a:t>
            </a:r>
            <a:r>
              <a:rPr lang="en-IN" dirty="0" smtClean="0"/>
              <a:t>by </a:t>
            </a:r>
            <a:r>
              <a:rPr lang="en-IN" dirty="0"/>
              <a:t>another Rs. 5000 crore </a:t>
            </a:r>
            <a:r>
              <a:rPr lang="en-IN" dirty="0" smtClean="0"/>
              <a:t>(as announced in UB 2021-22) </a:t>
            </a:r>
            <a:r>
              <a:rPr lang="en-IN" dirty="0"/>
              <a:t>will help in coverage of more area under micro irrigation.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62D7F5B-7872-C687-E52E-588F50208B91}"/>
              </a:ext>
            </a:extLst>
          </p:cNvPr>
          <p:cNvCxnSpPr/>
          <p:nvPr/>
        </p:nvCxnSpPr>
        <p:spPr>
          <a:xfrm flipV="1">
            <a:off x="50800" y="1092201"/>
            <a:ext cx="12188092" cy="3905"/>
          </a:xfrm>
          <a:prstGeom prst="straightConnector1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076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123" y="140434"/>
            <a:ext cx="10776410" cy="898231"/>
          </a:xfrm>
        </p:spPr>
        <p:txBody>
          <a:bodyPr>
            <a:noAutofit/>
          </a:bodyPr>
          <a:lstStyle/>
          <a:p>
            <a:r>
              <a:rPr lang="en-IN" sz="2800" b="1" dirty="0" smtClean="0">
                <a:latin typeface="Georgia"/>
              </a:rPr>
              <a:t>Financing options for Micro Irrigation</a:t>
            </a:r>
            <a:endParaRPr lang="en-IN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93419" y="1244264"/>
            <a:ext cx="10394691" cy="50783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ea typeface="+mn-lt"/>
                <a:cs typeface="+mn-lt"/>
              </a:rPr>
              <a:t>For beneficiary share - Loans (to individuals/Farmers collectives)  by SCBs, RRBs, Co-operative Banks, NBFCs, etc. with suitable subsidy under various schemes of </a:t>
            </a:r>
            <a:r>
              <a:rPr lang="en-US" dirty="0" err="1" smtClean="0">
                <a:ea typeface="+mn-lt"/>
                <a:cs typeface="+mn-lt"/>
              </a:rPr>
              <a:t>GoI</a:t>
            </a:r>
            <a:r>
              <a:rPr lang="en-US" dirty="0" smtClean="0">
                <a:ea typeface="+mn-lt"/>
                <a:cs typeface="+mn-lt"/>
              </a:rPr>
              <a:t>/State </a:t>
            </a:r>
            <a:r>
              <a:rPr lang="en-US" dirty="0" err="1" smtClean="0">
                <a:ea typeface="+mn-lt"/>
                <a:cs typeface="+mn-lt"/>
              </a:rPr>
              <a:t>Govts</a:t>
            </a:r>
            <a:endParaRPr lang="en-US" dirty="0" smtClean="0">
              <a:ea typeface="+mn-lt"/>
              <a:cs typeface="+mn-lt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ea typeface="+mn-lt"/>
                <a:cs typeface="+mn-lt"/>
              </a:rPr>
              <a:t>Loans to individuals directly by the banks/NBFCs – Not eligible under any schemes of </a:t>
            </a:r>
            <a:r>
              <a:rPr lang="en-US" dirty="0" err="1" smtClean="0">
                <a:ea typeface="+mn-lt"/>
                <a:cs typeface="+mn-lt"/>
              </a:rPr>
              <a:t>GoI</a:t>
            </a:r>
            <a:r>
              <a:rPr lang="en-US" dirty="0" smtClean="0">
                <a:ea typeface="+mn-lt"/>
                <a:cs typeface="+mn-lt"/>
              </a:rPr>
              <a:t>/State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IN" dirty="0">
                <a:ea typeface="+mn-lt"/>
                <a:cs typeface="+mn-lt"/>
              </a:rPr>
              <a:t>Agriculture Infrastructure Fund (AIF) - </a:t>
            </a:r>
            <a:r>
              <a:rPr lang="en-US" dirty="0">
                <a:ea typeface="+mn-lt"/>
                <a:cs typeface="+mn-lt"/>
              </a:rPr>
              <a:t>Concessional loans to individual farmers/FPOS/PACS/ Marketing Co-operative societies, Multipurpose Cooperative Societies/State Agencies/ Federation of FPOs and SHGs -</a:t>
            </a:r>
            <a:r>
              <a:rPr lang="en-IN" dirty="0"/>
              <a:t> Community Farming Assets  - Infra for smart and precision agriculture </a:t>
            </a:r>
            <a:endParaRPr lang="en-US" dirty="0">
              <a:ea typeface="+mn-lt"/>
              <a:cs typeface="+mn-lt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ea typeface="+mn-lt"/>
                <a:cs typeface="+mn-lt"/>
              </a:rPr>
              <a:t> Refinance </a:t>
            </a:r>
            <a:r>
              <a:rPr lang="en-US" dirty="0">
                <a:ea typeface="+mn-lt"/>
                <a:cs typeface="+mn-lt"/>
              </a:rPr>
              <a:t>to </a:t>
            </a:r>
            <a:r>
              <a:rPr lang="en-US" dirty="0" smtClean="0">
                <a:ea typeface="+mn-lt"/>
                <a:cs typeface="+mn-lt"/>
              </a:rPr>
              <a:t>banks/NBFCs </a:t>
            </a:r>
            <a:r>
              <a:rPr lang="en-US" dirty="0">
                <a:ea typeface="+mn-lt"/>
                <a:cs typeface="+mn-lt"/>
              </a:rPr>
              <a:t>against loans extended to individuals for </a:t>
            </a:r>
            <a:r>
              <a:rPr lang="en-US" dirty="0" smtClean="0">
                <a:ea typeface="+mn-lt"/>
                <a:cs typeface="+mn-lt"/>
              </a:rPr>
              <a:t>MI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ea typeface="+mn-lt"/>
                <a:cs typeface="+mn-lt"/>
              </a:rPr>
              <a:t>Concessional loan to State Governments through interest subvention, incentive through convergence or credit guarantee</a:t>
            </a:r>
            <a:endParaRPr lang="en-US" dirty="0">
              <a:ea typeface="+mn-lt"/>
              <a:cs typeface="+mn-lt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62D7F5B-7872-C687-E52E-588F50208B91}"/>
              </a:ext>
            </a:extLst>
          </p:cNvPr>
          <p:cNvCxnSpPr/>
          <p:nvPr/>
        </p:nvCxnSpPr>
        <p:spPr>
          <a:xfrm flipV="1">
            <a:off x="50800" y="1092201"/>
            <a:ext cx="12188092" cy="3905"/>
          </a:xfrm>
          <a:prstGeom prst="straightConnector1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685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123" y="140434"/>
            <a:ext cx="10776410" cy="898231"/>
          </a:xfrm>
        </p:spPr>
        <p:txBody>
          <a:bodyPr>
            <a:noAutofit/>
          </a:bodyPr>
          <a:lstStyle/>
          <a:p>
            <a:r>
              <a:rPr lang="en-IN" sz="2800" b="1" dirty="0" smtClean="0">
                <a:latin typeface="Georgia"/>
              </a:rPr>
              <a:t>Financing options for Micro Irrigation from  NABARD</a:t>
            </a:r>
            <a:endParaRPr lang="en-IN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95656" y="1244264"/>
            <a:ext cx="10823985" cy="38472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ea typeface="+mn-lt"/>
                <a:cs typeface="+mn-lt"/>
              </a:rPr>
              <a:t>Loans to State Governments</a:t>
            </a:r>
          </a:p>
          <a:p>
            <a:pPr lvl="1">
              <a:lnSpc>
                <a:spcPct val="200000"/>
              </a:lnSpc>
            </a:pPr>
            <a:r>
              <a:rPr lang="en-US" sz="1600" dirty="0">
                <a:ea typeface="+mn-lt"/>
                <a:cs typeface="+mn-lt"/>
              </a:rPr>
              <a:t> </a:t>
            </a:r>
            <a:r>
              <a:rPr lang="en-US" sz="1600" dirty="0" smtClean="0">
                <a:ea typeface="+mn-lt"/>
                <a:cs typeface="+mn-lt"/>
              </a:rPr>
              <a:t>   </a:t>
            </a:r>
            <a:r>
              <a:rPr lang="en-US" sz="1600" dirty="0" err="1" smtClean="0">
                <a:ea typeface="+mn-lt"/>
                <a:cs typeface="+mn-lt"/>
              </a:rPr>
              <a:t>i</a:t>
            </a:r>
            <a:r>
              <a:rPr lang="en-US" sz="1600" dirty="0" smtClean="0">
                <a:ea typeface="+mn-lt"/>
                <a:cs typeface="+mn-lt"/>
              </a:rPr>
              <a:t>. Rural Infrastructure Development Fund (RIDF) – MI, an eligible activity under the fund</a:t>
            </a:r>
            <a:endParaRPr lang="en-US" sz="1600" dirty="0">
              <a:ea typeface="+mn-lt"/>
              <a:cs typeface="+mn-lt"/>
            </a:endParaRPr>
          </a:p>
          <a:p>
            <a:pPr lvl="1">
              <a:lnSpc>
                <a:spcPct val="200000"/>
              </a:lnSpc>
            </a:pPr>
            <a:r>
              <a:rPr lang="en-US" sz="1600" dirty="0" smtClean="0">
                <a:ea typeface="+mn-lt"/>
                <a:cs typeface="+mn-lt"/>
              </a:rPr>
              <a:t>    ii. Micro Irrigation Fund (MIF) – Dedicated fund to expand area coverage under MI</a:t>
            </a:r>
          </a:p>
          <a:p>
            <a:pPr>
              <a:lnSpc>
                <a:spcPct val="200000"/>
              </a:lnSpc>
              <a:buFont typeface="Wingdings" panose="020B0604020202020204" pitchFamily="34" charset="0"/>
              <a:buChar char="Ø"/>
            </a:pPr>
            <a:r>
              <a:rPr lang="en-US" dirty="0" smtClean="0"/>
              <a:t>Refinance support to Banks/NBFCs for micro irrigation</a:t>
            </a:r>
          </a:p>
          <a:p>
            <a:pPr>
              <a:lnSpc>
                <a:spcPct val="200000"/>
              </a:lnSpc>
              <a:buFont typeface="Wingdings" panose="020B0604020202020204" pitchFamily="34" charset="0"/>
              <a:buChar char="Ø"/>
            </a:pPr>
            <a:r>
              <a:rPr lang="en-US" dirty="0" smtClean="0"/>
              <a:t>Credit </a:t>
            </a:r>
            <a:r>
              <a:rPr lang="en-US" dirty="0"/>
              <a:t>support </a:t>
            </a:r>
            <a:r>
              <a:rPr lang="en-US" dirty="0" smtClean="0"/>
              <a:t>/credit guarantee to FPOs formed in MI clusters (NABARD/NABKISAN/ NABSARANKSHAN)</a:t>
            </a:r>
            <a:endParaRPr lang="en-US" dirty="0"/>
          </a:p>
          <a:p>
            <a:pPr>
              <a:lnSpc>
                <a:spcPct val="200000"/>
              </a:lnSpc>
              <a:buFont typeface="Wingdings" panose="020B0604020202020204" pitchFamily="34" charset="0"/>
              <a:buChar char="Ø"/>
            </a:pPr>
            <a:r>
              <a:rPr lang="en-US" dirty="0" smtClean="0"/>
              <a:t>Equity </a:t>
            </a:r>
            <a:r>
              <a:rPr lang="en-US" dirty="0"/>
              <a:t>support to the </a:t>
            </a:r>
            <a:r>
              <a:rPr lang="en-US" dirty="0" err="1"/>
              <a:t>Agri</a:t>
            </a:r>
            <a:r>
              <a:rPr lang="en-US" dirty="0"/>
              <a:t> start-ups engaged in activities related to Micro Irrigation </a:t>
            </a:r>
            <a:r>
              <a:rPr lang="en-US" dirty="0" smtClean="0"/>
              <a:t>(</a:t>
            </a:r>
            <a:r>
              <a:rPr lang="en-US" dirty="0"/>
              <a:t>NABVENTURE</a:t>
            </a:r>
            <a:r>
              <a:rPr lang="en-US" dirty="0" smtClean="0"/>
              <a:t>)</a:t>
            </a:r>
            <a:endParaRPr lang="en-US" dirty="0">
              <a:ea typeface="+mn-lt"/>
              <a:cs typeface="+mn-lt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62D7F5B-7872-C687-E52E-588F50208B91}"/>
              </a:ext>
            </a:extLst>
          </p:cNvPr>
          <p:cNvCxnSpPr/>
          <p:nvPr/>
        </p:nvCxnSpPr>
        <p:spPr>
          <a:xfrm flipV="1">
            <a:off x="50800" y="1092201"/>
            <a:ext cx="12188092" cy="3905"/>
          </a:xfrm>
          <a:prstGeom prst="straightConnector1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559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046" y="130665"/>
            <a:ext cx="10515600" cy="901972"/>
          </a:xfrm>
        </p:spPr>
        <p:txBody>
          <a:bodyPr>
            <a:normAutofit/>
          </a:bodyPr>
          <a:lstStyle/>
          <a:p>
            <a:r>
              <a:rPr lang="en-IN" sz="3200" b="1" dirty="0">
                <a:latin typeface="Georgia"/>
              </a:rPr>
              <a:t>Ways to expand Micro Irrigation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2348"/>
            <a:ext cx="10515600" cy="4873712"/>
          </a:xfrm>
          <a:ln w="38100">
            <a:solidFill>
              <a:schemeClr val="bg2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  <a:buFont typeface="Wingdings" panose="020B0604020202020204" pitchFamily="34" charset="0"/>
              <a:buChar char="Ø"/>
            </a:pPr>
            <a:r>
              <a:rPr lang="en-IN" sz="1800" dirty="0">
                <a:latin typeface="Georgia"/>
              </a:rPr>
              <a:t>MI to be promoted as a tool for enhancing agricultural productivity rather than "Water saving Technique'' </a:t>
            </a:r>
            <a:r>
              <a:rPr lang="en-IN" sz="1800" dirty="0" smtClean="0">
                <a:latin typeface="Georgia"/>
              </a:rPr>
              <a:t>- areas</a:t>
            </a:r>
            <a:r>
              <a:rPr lang="en-IN" sz="1800" dirty="0">
                <a:latin typeface="Georgia"/>
              </a:rPr>
              <a:t> having low adoption of MI &amp; </a:t>
            </a:r>
            <a:r>
              <a:rPr lang="en-IN" sz="1800" dirty="0" smtClean="0">
                <a:latin typeface="Georgia"/>
              </a:rPr>
              <a:t>high availability </a:t>
            </a:r>
            <a:r>
              <a:rPr lang="en-IN" sz="1800" dirty="0">
                <a:latin typeface="Georgia"/>
              </a:rPr>
              <a:t>of </a:t>
            </a:r>
            <a:r>
              <a:rPr lang="en-IN" sz="1800" dirty="0" smtClean="0">
                <a:latin typeface="Georgia"/>
              </a:rPr>
              <a:t>water</a:t>
            </a:r>
            <a:endParaRPr lang="en-US" sz="1800" dirty="0">
              <a:latin typeface="Georgia"/>
            </a:endParaRPr>
          </a:p>
          <a:p>
            <a:pPr>
              <a:lnSpc>
                <a:spcPct val="150000"/>
              </a:lnSpc>
              <a:buFont typeface="Wingdings" panose="020B0604020202020204" pitchFamily="34" charset="0"/>
              <a:buChar char="Ø"/>
            </a:pPr>
            <a:r>
              <a:rPr lang="en-IN" sz="1800" dirty="0">
                <a:latin typeface="Georgia"/>
              </a:rPr>
              <a:t>More focus on area expansion in Indo- Gangetic plains, Eastern &amp; NER States</a:t>
            </a:r>
            <a:endParaRPr lang="en-US" sz="1800" dirty="0"/>
          </a:p>
          <a:p>
            <a:pPr>
              <a:lnSpc>
                <a:spcPct val="150000"/>
              </a:lnSpc>
              <a:buFont typeface="Wingdings" panose="020B0604020202020204" pitchFamily="34" charset="0"/>
              <a:buChar char="Ø"/>
            </a:pPr>
            <a:r>
              <a:rPr lang="en-IN" sz="1800" dirty="0">
                <a:latin typeface="Georgia"/>
              </a:rPr>
              <a:t>Adoption  of community or cluster approach  (fragmented land holdings)</a:t>
            </a:r>
            <a:endParaRPr lang="en-IN" sz="1800" dirty="0"/>
          </a:p>
          <a:p>
            <a:pPr lvl="0">
              <a:lnSpc>
                <a:spcPct val="150000"/>
              </a:lnSpc>
              <a:buFont typeface="Wingdings" panose="020B0604020202020204" pitchFamily="34" charset="0"/>
              <a:buChar char="Ø"/>
            </a:pPr>
            <a:r>
              <a:rPr lang="en-IN" sz="1800" dirty="0">
                <a:latin typeface="Georgia"/>
              </a:rPr>
              <a:t>Affordable MI systems may be developed -Majority of farmers are marginal or small farmers</a:t>
            </a:r>
            <a:r>
              <a:rPr lang="en-IN" sz="1800" dirty="0" smtClean="0">
                <a:latin typeface="Georgia"/>
              </a:rPr>
              <a:t>.</a:t>
            </a:r>
          </a:p>
          <a:p>
            <a:pPr lvl="0">
              <a:lnSpc>
                <a:spcPct val="150000"/>
              </a:lnSpc>
              <a:buFont typeface="Wingdings" panose="020B0604020202020204" pitchFamily="34" charset="0"/>
              <a:buChar char="Ø"/>
            </a:pPr>
            <a:r>
              <a:rPr lang="en-IN" sz="1800" dirty="0" smtClean="0"/>
              <a:t>Financial institutions may be geared up to offer special loans for the installation of MI systems  for resource poor SF/MF</a:t>
            </a:r>
            <a:endParaRPr lang="en-IN" sz="1800" dirty="0">
              <a:latin typeface="Georgia"/>
            </a:endParaRPr>
          </a:p>
          <a:p>
            <a:pPr>
              <a:lnSpc>
                <a:spcPct val="150000"/>
              </a:lnSpc>
              <a:buFont typeface="Wingdings" panose="020B0604020202020204" pitchFamily="34" charset="0"/>
              <a:buChar char="Ø"/>
            </a:pPr>
            <a:r>
              <a:rPr lang="en-IN" sz="1800" dirty="0">
                <a:latin typeface="Georgia"/>
              </a:rPr>
              <a:t>Special incentives {interest subvention / subsidy}  </a:t>
            </a:r>
            <a:r>
              <a:rPr lang="en-IN" sz="1800" dirty="0" smtClean="0">
                <a:latin typeface="Georgia"/>
              </a:rPr>
              <a:t>to be given </a:t>
            </a:r>
            <a:r>
              <a:rPr lang="en-IN" sz="1800" dirty="0">
                <a:latin typeface="Georgia"/>
              </a:rPr>
              <a:t>for North-Eastern States (higher cost of investment due to remote location &amp; undulated topography). </a:t>
            </a:r>
            <a:endParaRPr lang="en-IN" sz="1800" dirty="0" smtClean="0">
              <a:latin typeface="Georgia"/>
            </a:endParaRPr>
          </a:p>
          <a:p>
            <a:pPr>
              <a:lnSpc>
                <a:spcPct val="150000"/>
              </a:lnSpc>
              <a:buFont typeface="Wingdings" panose="020B0604020202020204" pitchFamily="34" charset="0"/>
              <a:buChar char="Ø"/>
            </a:pPr>
            <a:r>
              <a:rPr lang="en-IN" sz="1800" dirty="0" smtClean="0">
                <a:latin typeface="Georgia"/>
              </a:rPr>
              <a:t>Conduct </a:t>
            </a:r>
            <a:r>
              <a:rPr lang="en-IN" sz="1800" dirty="0">
                <a:latin typeface="Georgia"/>
              </a:rPr>
              <a:t>of awareness &amp; capacity building  programmes for farmers to adopt MI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03033D5-268C-B353-91DF-C7EB0E018463}"/>
              </a:ext>
            </a:extLst>
          </p:cNvPr>
          <p:cNvCxnSpPr/>
          <p:nvPr/>
        </p:nvCxnSpPr>
        <p:spPr>
          <a:xfrm flipV="1">
            <a:off x="50800" y="1092201"/>
            <a:ext cx="12188092" cy="3905"/>
          </a:xfrm>
          <a:prstGeom prst="straightConnector1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435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046" y="130665"/>
            <a:ext cx="10515600" cy="901972"/>
          </a:xfrm>
        </p:spPr>
        <p:txBody>
          <a:bodyPr>
            <a:normAutofit/>
          </a:bodyPr>
          <a:lstStyle/>
          <a:p>
            <a:r>
              <a:rPr lang="en-IN" sz="3200" b="1" dirty="0" smtClean="0">
                <a:latin typeface="Georgia"/>
              </a:rPr>
              <a:t>Financing + </a:t>
            </a:r>
            <a:r>
              <a:rPr lang="en-IN" sz="3200" b="1" dirty="0">
                <a:latin typeface="Georgia"/>
              </a:rPr>
              <a:t>options for </a:t>
            </a:r>
            <a:r>
              <a:rPr lang="en-IN" sz="3200" b="1" dirty="0" err="1" smtClean="0">
                <a:latin typeface="Georgia"/>
              </a:rPr>
              <a:t>mI</a:t>
            </a:r>
            <a:r>
              <a:rPr lang="en-IN" sz="3200" b="1" dirty="0" smtClean="0">
                <a:latin typeface="Georgia"/>
              </a:rPr>
              <a:t> </a:t>
            </a:r>
            <a:r>
              <a:rPr lang="en-IN" sz="3200" b="1" dirty="0">
                <a:latin typeface="Georgia"/>
              </a:rPr>
              <a:t>from  NABARD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738" y="1655275"/>
            <a:ext cx="10515600" cy="3412382"/>
          </a:xfrm>
          <a:ln w="38100"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  <a:buFont typeface="Wingdings" panose="020B0604020202020204" pitchFamily="34" charset="0"/>
              <a:buChar char="Ø"/>
            </a:pPr>
            <a:r>
              <a:rPr lang="en-US" sz="1800" dirty="0" smtClean="0"/>
              <a:t>Skill development/training programs to farmers/rural youth for maintenance of MI implements</a:t>
            </a:r>
          </a:p>
          <a:p>
            <a:pPr>
              <a:lnSpc>
                <a:spcPct val="150000"/>
              </a:lnSpc>
              <a:buFont typeface="Wingdings" panose="020B0604020202020204" pitchFamily="34" charset="0"/>
              <a:buChar char="Ø"/>
            </a:pPr>
            <a:r>
              <a:rPr lang="en-US" sz="1800" dirty="0"/>
              <a:t>Preparation of banking plan in MI clusters - to assess further credit absorption  </a:t>
            </a:r>
          </a:p>
          <a:p>
            <a:pPr>
              <a:lnSpc>
                <a:spcPct val="150000"/>
              </a:lnSpc>
              <a:buFont typeface="Wingdings" panose="020B0604020202020204" pitchFamily="34" charset="0"/>
              <a:buChar char="Ø"/>
            </a:pPr>
            <a:r>
              <a:rPr lang="en-US" sz="1800" dirty="0" smtClean="0"/>
              <a:t>Impact evaluation study in States having completed projects under MIF – Tamil Nadu/Andhra Pradesh</a:t>
            </a:r>
          </a:p>
          <a:p>
            <a:pPr>
              <a:lnSpc>
                <a:spcPct val="150000"/>
              </a:lnSpc>
              <a:buFont typeface="Wingdings" panose="020B0604020202020204" pitchFamily="34" charset="0"/>
              <a:buChar char="Ø"/>
            </a:pPr>
            <a:r>
              <a:rPr lang="en-US" sz="1800" dirty="0" smtClean="0"/>
              <a:t>Implementation </a:t>
            </a:r>
            <a:r>
              <a:rPr lang="en-US" sz="1800" dirty="0"/>
              <a:t>of need based </a:t>
            </a:r>
            <a:r>
              <a:rPr lang="en-US" sz="1800" dirty="0" err="1"/>
              <a:t>programmes</a:t>
            </a:r>
            <a:r>
              <a:rPr lang="en-US" sz="1800" dirty="0"/>
              <a:t> </a:t>
            </a:r>
            <a:r>
              <a:rPr lang="en-US" sz="1800" dirty="0" smtClean="0"/>
              <a:t>of NABARD in </a:t>
            </a:r>
            <a:r>
              <a:rPr lang="en-US" sz="1800" dirty="0"/>
              <a:t>cluster mode viz., </a:t>
            </a:r>
            <a:r>
              <a:rPr lang="en-US" sz="1800" dirty="0" err="1" smtClean="0"/>
              <a:t>Wadi</a:t>
            </a:r>
            <a:r>
              <a:rPr lang="en-US" sz="1800" dirty="0" smtClean="0"/>
              <a:t> </a:t>
            </a:r>
            <a:r>
              <a:rPr lang="en-US" sz="1800" dirty="0"/>
              <a:t>projects, Watershed </a:t>
            </a:r>
            <a:r>
              <a:rPr lang="en-US" sz="1800" dirty="0" smtClean="0"/>
              <a:t>projects</a:t>
            </a:r>
            <a:r>
              <a:rPr lang="en-US" sz="1800" dirty="0"/>
              <a:t>, Climate change projects, </a:t>
            </a:r>
            <a:r>
              <a:rPr lang="en-US" sz="1800" dirty="0" smtClean="0"/>
              <a:t>projects under Farm Sector Promotion Fund (FSPF) in  </a:t>
            </a:r>
            <a:r>
              <a:rPr lang="en-US" sz="1800" dirty="0"/>
              <a:t>DPR mode etc. </a:t>
            </a:r>
            <a:endParaRPr lang="en-US" sz="18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1800" dirty="0" smtClean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03033D5-268C-B353-91DF-C7EB0E018463}"/>
              </a:ext>
            </a:extLst>
          </p:cNvPr>
          <p:cNvCxnSpPr/>
          <p:nvPr/>
        </p:nvCxnSpPr>
        <p:spPr>
          <a:xfrm flipV="1">
            <a:off x="50800" y="1092201"/>
            <a:ext cx="12188092" cy="3905"/>
          </a:xfrm>
          <a:prstGeom prst="straightConnector1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297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3E6027"/>
      </a:dk2>
      <a:lt2>
        <a:srgbClr val="000000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Custom 4">
      <a:dk1>
        <a:srgbClr val="000000"/>
      </a:dk1>
      <a:lt1>
        <a:srgbClr val="FFFFFF"/>
      </a:lt1>
      <a:dk2>
        <a:srgbClr val="3E6027"/>
      </a:dk2>
      <a:lt2>
        <a:srgbClr val="000000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3844</TotalTime>
  <Words>931</Words>
  <Application>Microsoft Office PowerPoint</Application>
  <PresentationFormat>Widescreen</PresentationFormat>
  <Paragraphs>72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SimSun</vt:lpstr>
      <vt:lpstr>Arial</vt:lpstr>
      <vt:lpstr>Calibri</vt:lpstr>
      <vt:lpstr>Georgia</vt:lpstr>
      <vt:lpstr>Open Sans</vt:lpstr>
      <vt:lpstr>Tahoma</vt:lpstr>
      <vt:lpstr>Times New Roman</vt:lpstr>
      <vt:lpstr>Wingdings</vt:lpstr>
      <vt:lpstr>Office Theme</vt:lpstr>
      <vt:lpstr>2_Office Theme</vt:lpstr>
      <vt:lpstr>Financing Option for  Micro irrigation</vt:lpstr>
      <vt:lpstr>Overview of Micro Irrigation in India</vt:lpstr>
      <vt:lpstr>PowerPoint Presentation</vt:lpstr>
      <vt:lpstr>PowerPoint Presentation</vt:lpstr>
      <vt:lpstr>MIF funding arrangement - NABARD'S Experience so far</vt:lpstr>
      <vt:lpstr>Financing options for Micro Irrigation</vt:lpstr>
      <vt:lpstr>Financing options for Micro Irrigation from  NABARD</vt:lpstr>
      <vt:lpstr>Ways to expand Micro Irrigation</vt:lpstr>
      <vt:lpstr>Financing + options for mI from  NABARD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Rushabh Shah</dc:creator>
  <cp:lastModifiedBy>Shipalini Das</cp:lastModifiedBy>
  <cp:revision>1349</cp:revision>
  <cp:lastPrinted>2023-05-30T10:24:00Z</cp:lastPrinted>
  <dcterms:created xsi:type="dcterms:W3CDTF">2017-05-12T07:04:56Z</dcterms:created>
  <dcterms:modified xsi:type="dcterms:W3CDTF">2023-05-30T11:23:12Z</dcterms:modified>
</cp:coreProperties>
</file>