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4" r:id="rId12"/>
    <p:sldId id="268" r:id="rId13"/>
    <p:sldId id="265" r:id="rId1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6" roundtripDataSignature="AMtx7mhWMRYlntb4doIeRBZyIqiAG/X87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4B71308-1AA1-44E8-A1D1-30B2B0A9B054}">
  <a:tblStyle styleId="{84B71308-1AA1-44E8-A1D1-30B2B0A9B054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 b="off" i="off"/>
      <a:tcStyle>
        <a:tcBdr/>
        <a:fill>
          <a:solidFill>
            <a:srgbClr val="D0DEEF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D0DEEF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9931137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4" name="Google Shape;8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1629073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575536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5" name="Google Shape;13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3437756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31087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1" name="Google Shape;14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543309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168754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9" name="Google Shape;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735272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5" name="Google Shape;105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61042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1" name="Google Shape;11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9210437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7" name="Google Shape;11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4183382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1341505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9" name="Google Shape;12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0240281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9935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1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1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3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1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5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5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5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5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5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9" name="Google Shape;59;p1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0" name="Google Shape;60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9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19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7" name="Google Shape;67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1" name="Google Shape;11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566925" y="152050"/>
            <a:ext cx="1446390" cy="365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1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10800000" flipH="1">
            <a:off x="0" y="6731850"/>
            <a:ext cx="12190449" cy="12615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"/>
          <p:cNvPicPr preferRelativeResize="0"/>
          <p:nvPr/>
        </p:nvPicPr>
        <p:blipFill rotWithShape="1">
          <a:blip r:embed="rId3">
            <a:alphaModFix/>
          </a:blip>
          <a:srcRect t="18287"/>
          <a:stretch/>
        </p:blipFill>
        <p:spPr>
          <a:xfrm>
            <a:off x="75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 txBox="1"/>
          <p:nvPr/>
        </p:nvSpPr>
        <p:spPr>
          <a:xfrm>
            <a:off x="75" y="0"/>
            <a:ext cx="12192000" cy="156963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lang="en-US" sz="5000" b="1" i="0" u="none" strike="noStrike" cap="none" dirty="0" smtClean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Role of WUA </a:t>
            </a:r>
            <a:r>
              <a:rPr lang="en-US" sz="5000" b="1" i="0" u="none" strike="noStrike" cap="none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In </a:t>
            </a:r>
            <a:r>
              <a:rPr lang="en-US" sz="5000" b="1" i="0" u="none" strike="noStrike" cap="none" dirty="0" smtClean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Community Projects 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lang="en-US" sz="5000" b="1" i="0" u="none" strike="noStrike" cap="none" dirty="0" smtClean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( Based on </a:t>
            </a:r>
            <a:r>
              <a:rPr lang="en-US" sz="5000" b="1" i="0" u="none" strike="noStrike" cap="none" dirty="0" err="1" smtClean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Ramthal</a:t>
            </a:r>
            <a:r>
              <a:rPr lang="en-US" sz="5000" b="1" i="0" u="none" strike="noStrike" cap="none" dirty="0" smtClean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 Experience)</a:t>
            </a:r>
            <a:endParaRPr sz="5000" b="0" i="0" u="none" strike="noStrike" cap="none" dirty="0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8" name="Google Shape;88;p1"/>
          <p:cNvGrpSpPr/>
          <p:nvPr/>
        </p:nvGrpSpPr>
        <p:grpSpPr>
          <a:xfrm>
            <a:off x="4397243" y="5413169"/>
            <a:ext cx="2880553" cy="1444837"/>
            <a:chOff x="5494825" y="5709000"/>
            <a:chExt cx="2248500" cy="1078800"/>
          </a:xfrm>
        </p:grpSpPr>
        <p:sp>
          <p:nvSpPr>
            <p:cNvPr id="89" name="Google Shape;89;p1"/>
            <p:cNvSpPr/>
            <p:nvPr/>
          </p:nvSpPr>
          <p:spPr>
            <a:xfrm>
              <a:off x="5494825" y="5709000"/>
              <a:ext cx="2248500" cy="10788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90" name="Google Shape;90;p1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5608444" y="5844900"/>
              <a:ext cx="2002012" cy="8772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lnSpc>
                <a:spcPct val="90000"/>
              </a:lnSpc>
              <a:buSzPts val="4400"/>
            </a:pPr>
            <a:r>
              <a:rPr lang="en-US" b="1" dirty="0">
                <a:solidFill>
                  <a:srgbClr val="92D050"/>
                </a:solidFill>
              </a:rPr>
              <a:t>Service Delivery and Cost - Recovery</a:t>
            </a:r>
            <a:endParaRPr b="1" dirty="0">
              <a:solidFill>
                <a:srgbClr val="92D050"/>
              </a:solidFill>
            </a:endParaRPr>
          </a:p>
        </p:txBody>
      </p:sp>
      <p:sp>
        <p:nvSpPr>
          <p:cNvPr id="103" name="Google Shape;103;p16"/>
          <p:cNvSpPr txBox="1">
            <a:spLocks noGrp="1"/>
          </p:cNvSpPr>
          <p:nvPr>
            <p:ph idx="1"/>
          </p:nvPr>
        </p:nvSpPr>
        <p:spPr>
          <a:xfrm>
            <a:off x="838200" y="1928531"/>
            <a:ext cx="10515600" cy="3293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594" indent="-241929" algn="just">
              <a:spcBef>
                <a:spcPts val="0"/>
              </a:spcBef>
              <a:buSzPts val="2800"/>
            </a:pPr>
            <a:r>
              <a:rPr lang="en-US" dirty="0"/>
              <a:t>Type of service delivery: Only On- Demand Irrigation Approach should be adopted. No supply-based systems to be encouraged</a:t>
            </a:r>
            <a:endParaRPr dirty="0"/>
          </a:p>
          <a:p>
            <a:pPr marL="228594" indent="-292093" algn="just">
              <a:buSzPts val="2800"/>
            </a:pPr>
            <a:r>
              <a:rPr lang="en-US" dirty="0"/>
              <a:t>After O &amp; M period, WUA to decide Water charges to be levied based on Volumes consumed. </a:t>
            </a:r>
            <a:endParaRPr dirty="0"/>
          </a:p>
          <a:p>
            <a:pPr marL="228594" indent="-241929" algn="just">
              <a:buSzPts val="2800"/>
            </a:pPr>
            <a:r>
              <a:rPr lang="en-US" dirty="0"/>
              <a:t>Differential tariff for Water Charges based on the crops, system and area to be irrigated may be adopted</a:t>
            </a:r>
            <a:endParaRPr dirty="0"/>
          </a:p>
          <a:p>
            <a:pPr marL="228594" indent="-241929" algn="just">
              <a:buSzPts val="2800"/>
            </a:pPr>
            <a:r>
              <a:rPr lang="en-US" dirty="0"/>
              <a:t>Automatic Water meters may be introduced for better recoveries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5353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8"/>
          <p:cNvSpPr txBox="1">
            <a:spLocks noGrp="1"/>
          </p:cNvSpPr>
          <p:nvPr>
            <p:ph type="title"/>
          </p:nvPr>
        </p:nvSpPr>
        <p:spPr>
          <a:xfrm>
            <a:off x="838200" y="730500"/>
            <a:ext cx="10515600" cy="5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Calibri"/>
              <a:buNone/>
            </a:pPr>
            <a:r>
              <a:rPr lang="en-US" sz="4000" b="1">
                <a:solidFill>
                  <a:schemeClr val="accent6"/>
                </a:solidFill>
              </a:rPr>
              <a:t>Risks</a:t>
            </a:r>
            <a:endParaRPr sz="4000" b="1">
              <a:solidFill>
                <a:schemeClr val="accent6"/>
              </a:solidFill>
            </a:endParaRPr>
          </a:p>
        </p:txBody>
      </p:sp>
      <p:graphicFrame>
        <p:nvGraphicFramePr>
          <p:cNvPr id="138" name="Google Shape;138;p8"/>
          <p:cNvGraphicFramePr/>
          <p:nvPr/>
        </p:nvGraphicFramePr>
        <p:xfrm>
          <a:off x="985775" y="1561806"/>
          <a:ext cx="10368025" cy="4772750"/>
        </p:xfrm>
        <a:graphic>
          <a:graphicData uri="http://schemas.openxmlformats.org/drawingml/2006/table">
            <a:tbl>
              <a:tblPr firstRow="1" firstCol="1" bandRow="1">
                <a:noFill/>
                <a:tableStyleId>{84B71308-1AA1-44E8-A1D1-30B2B0A9B054}</a:tableStyleId>
              </a:tblPr>
              <a:tblGrid>
                <a:gridCol w="5432750"/>
                <a:gridCol w="4935275"/>
              </a:tblGrid>
              <a:tr h="7434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rPr lang="en-US" sz="2500" b="1" u="none" strike="noStrike" cap="none">
                          <a:solidFill>
                            <a:schemeClr val="dk1"/>
                          </a:solidFill>
                        </a:rPr>
                        <a:t>Private Partner</a:t>
                      </a:r>
                      <a:endParaRPr sz="25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68575" marR="68575" marT="0" marB="0" anchor="ctr">
                    <a:lnL w="9525" cap="flat" cmpd="sng">
                      <a:solidFill>
                        <a:srgbClr val="00B05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B05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5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5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rPr lang="en-US" sz="2500" u="none" strike="noStrike" cap="none">
                          <a:solidFill>
                            <a:schemeClr val="dk1"/>
                          </a:solidFill>
                        </a:rPr>
                        <a:t>Government</a:t>
                      </a:r>
                      <a:endParaRPr sz="25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68575" marR="68575" marT="0" marB="0" anchor="ctr">
                    <a:lnL w="9525" cap="flat" cmpd="sng">
                      <a:solidFill>
                        <a:srgbClr val="00B05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B05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5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5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</a:tr>
              <a:tr h="1620375">
                <a:tc>
                  <a:txBody>
                    <a:bodyPr/>
                    <a:lstStyle/>
                    <a:p>
                      <a:pPr marL="457200" marR="0" lvl="0" indent="-3556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AutoNum type="arabicPeriod"/>
                      </a:pPr>
                      <a:r>
                        <a:rPr lang="en-US" sz="2000" u="none" strike="noStrike" cap="none">
                          <a:solidFill>
                            <a:schemeClr val="dk1"/>
                          </a:solidFill>
                        </a:rPr>
                        <a:t>Availability of Perennial Water and Power. PP should not be held responsible for non availability of bulk water and power supply.</a:t>
                      </a:r>
                      <a:endParaRPr sz="20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68575" marR="68575" marT="0" marB="0" anchor="ctr">
                    <a:lnL w="9525" cap="flat" cmpd="sng">
                      <a:solidFill>
                        <a:srgbClr val="00B05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B05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5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5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3556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AutoNum type="arabicPeriod"/>
                      </a:pPr>
                      <a:r>
                        <a:rPr lang="en-US" sz="2000" b="1" u="none" strike="noStrike" cap="none"/>
                        <a:t>Handing over the encumbrance free land</a:t>
                      </a:r>
                      <a:endParaRPr sz="2000" b="1" u="none" strike="noStrike" cap="none"/>
                    </a:p>
                  </a:txBody>
                  <a:tcPr marL="68575" marR="68575" marT="0" marB="0" anchor="ctr">
                    <a:lnL w="9525" cap="flat" cmpd="sng">
                      <a:solidFill>
                        <a:srgbClr val="00B05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B05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5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5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</a:tr>
              <a:tr h="1345700">
                <a:tc>
                  <a:txBody>
                    <a:bodyPr/>
                    <a:lstStyle/>
                    <a:p>
                      <a:pPr marL="457200" marR="57150" lvl="0" indent="-457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solidFill>
                            <a:schemeClr val="dk1"/>
                          </a:solidFill>
                        </a:rPr>
                        <a:t>2.    Investment of CAPEX. Government should </a:t>
                      </a:r>
                      <a:br>
                        <a:rPr lang="en-US" sz="2000" u="none" strike="noStrike" cap="none">
                          <a:solidFill>
                            <a:schemeClr val="dk1"/>
                          </a:solidFill>
                        </a:rPr>
                      </a:br>
                      <a:r>
                        <a:rPr lang="en-US" sz="2000" u="none" strike="noStrike" cap="none">
                          <a:solidFill>
                            <a:schemeClr val="dk1"/>
                          </a:solidFill>
                        </a:rPr>
                        <a:t>provide necessary guarantees for the payments/investments done by PP.</a:t>
                      </a:r>
                      <a:endParaRPr sz="20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68575" marR="68575" marT="0" marB="0" anchor="ctr">
                    <a:lnL w="9525" cap="flat" cmpd="sng">
                      <a:solidFill>
                        <a:srgbClr val="00B05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B05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5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5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143127" lvl="0" indent="-4000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u="none" strike="noStrike" cap="none"/>
                        <a:t>2.   Non-payment of water/electricity charges</a:t>
                      </a:r>
                      <a:endParaRPr sz="2000" b="1" u="none" strike="noStrike" cap="none"/>
                    </a:p>
                  </a:txBody>
                  <a:tcPr marL="68575" marR="68575" marT="0" marB="0" anchor="ctr">
                    <a:lnL w="9525" cap="flat" cmpd="sng">
                      <a:solidFill>
                        <a:srgbClr val="00B05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B05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5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5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</a:tr>
              <a:tr h="1063200">
                <a:tc>
                  <a:txBody>
                    <a:bodyPr/>
                    <a:lstStyle/>
                    <a:p>
                      <a:pPr marL="457200" marR="0" lvl="0" indent="-45720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solidFill>
                            <a:schemeClr val="dk1"/>
                          </a:solidFill>
                        </a:rPr>
                        <a:t>3. Deployment of manpower and associated Risks.</a:t>
                      </a:r>
                      <a:endParaRPr sz="20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68575" marR="68575" marT="0" marB="0" anchor="ctr">
                    <a:lnL w="9525" cap="flat" cmpd="sng">
                      <a:solidFill>
                        <a:srgbClr val="00B05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B05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5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5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u="none" strike="noStrike" cap="none"/>
                        <a:t>3.    Natural Calamities such as drought, </a:t>
                      </a:r>
                      <a:br>
                        <a:rPr lang="en-US" sz="2000" b="1" u="none" strike="noStrike" cap="none"/>
                      </a:br>
                      <a:r>
                        <a:rPr lang="en-US" sz="2000" b="1" u="none" strike="noStrike" cap="none"/>
                        <a:t>Flood, Earth quake etc</a:t>
                      </a:r>
                      <a:endParaRPr sz="2000" b="1" u="none" strike="noStrike" cap="none"/>
                    </a:p>
                  </a:txBody>
                  <a:tcPr marL="68575" marR="68575" marT="0" marB="0" anchor="ctr">
                    <a:lnL w="9525" cap="flat" cmpd="sng">
                      <a:solidFill>
                        <a:srgbClr val="00B05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B05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B05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B05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lnSpc>
                <a:spcPct val="90000"/>
              </a:lnSpc>
              <a:buSzPts val="4400"/>
            </a:pPr>
            <a:r>
              <a:rPr lang="en-US" b="1" dirty="0" smtClean="0">
                <a:solidFill>
                  <a:srgbClr val="92D050"/>
                </a:solidFill>
              </a:rPr>
              <a:t>Key Performance Indicators ( KPI) </a:t>
            </a:r>
            <a:endParaRPr b="1" dirty="0">
              <a:solidFill>
                <a:srgbClr val="92D050"/>
              </a:solidFill>
            </a:endParaRPr>
          </a:p>
        </p:txBody>
      </p:sp>
      <p:sp>
        <p:nvSpPr>
          <p:cNvPr id="103" name="Google Shape;103;p16"/>
          <p:cNvSpPr txBox="1">
            <a:spLocks noGrp="1"/>
          </p:cNvSpPr>
          <p:nvPr>
            <p:ph idx="1"/>
          </p:nvPr>
        </p:nvSpPr>
        <p:spPr>
          <a:xfrm>
            <a:off x="838200" y="1928531"/>
            <a:ext cx="10515600" cy="3293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594" indent="-241929" algn="just">
              <a:spcBef>
                <a:spcPts val="0"/>
              </a:spcBef>
              <a:buSzPts val="2800"/>
            </a:pPr>
            <a:r>
              <a:rPr lang="en-US" dirty="0" smtClean="0"/>
              <a:t>Increased Irrigated Area  ( % </a:t>
            </a:r>
            <a:r>
              <a:rPr lang="en-US" dirty="0"/>
              <a:t>O</a:t>
            </a:r>
            <a:r>
              <a:rPr lang="en-US" dirty="0" smtClean="0"/>
              <a:t>R Ha)</a:t>
            </a:r>
          </a:p>
          <a:p>
            <a:pPr marL="0" indent="0" algn="just">
              <a:spcBef>
                <a:spcPts val="0"/>
              </a:spcBef>
              <a:buSzPts val="2800"/>
              <a:buNone/>
            </a:pPr>
            <a:endParaRPr lang="en-US" dirty="0" smtClean="0"/>
          </a:p>
          <a:p>
            <a:pPr marL="228594" indent="-241929" algn="just">
              <a:spcBef>
                <a:spcPts val="0"/>
              </a:spcBef>
              <a:buSzPts val="2800"/>
            </a:pPr>
            <a:r>
              <a:rPr lang="en-US" dirty="0" smtClean="0"/>
              <a:t>Increased </a:t>
            </a:r>
            <a:r>
              <a:rPr lang="en-US" dirty="0"/>
              <a:t>C</a:t>
            </a:r>
            <a:r>
              <a:rPr lang="en-US" dirty="0" smtClean="0"/>
              <a:t>rop Productivity ( Kg/ ha)</a:t>
            </a:r>
          </a:p>
          <a:p>
            <a:pPr marL="0" indent="0" algn="just">
              <a:spcBef>
                <a:spcPts val="0"/>
              </a:spcBef>
              <a:buSzPts val="2800"/>
              <a:buNone/>
            </a:pPr>
            <a:endParaRPr lang="en-US" dirty="0" smtClean="0"/>
          </a:p>
          <a:p>
            <a:pPr marL="228594" indent="-241929" algn="just">
              <a:spcBef>
                <a:spcPts val="0"/>
              </a:spcBef>
              <a:buSzPts val="2800"/>
            </a:pPr>
            <a:r>
              <a:rPr lang="en-US" dirty="0" smtClean="0"/>
              <a:t>Increased Water Productivity ( Kg/ m3)</a:t>
            </a:r>
          </a:p>
        </p:txBody>
      </p:sp>
    </p:spTree>
    <p:extLst>
      <p:ext uri="{BB962C8B-B14F-4D97-AF65-F5344CB8AC3E}">
        <p14:creationId xmlns:p14="http://schemas.microsoft.com/office/powerpoint/2010/main" val="290790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9"/>
          <p:cNvSpPr txBox="1">
            <a:spLocks noGrp="1"/>
          </p:cNvSpPr>
          <p:nvPr>
            <p:ph type="body" idx="1"/>
          </p:nvPr>
        </p:nvSpPr>
        <p:spPr>
          <a:xfrm>
            <a:off x="838200" y="606392"/>
            <a:ext cx="10515600" cy="55705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4400"/>
              <a:buNone/>
            </a:pPr>
            <a:r>
              <a:rPr lang="en-US" sz="15000" b="1">
                <a:solidFill>
                  <a:srgbClr val="CC4125"/>
                </a:solidFill>
              </a:rPr>
              <a:t>Thank You</a:t>
            </a:r>
            <a:endParaRPr sz="15000" b="1">
              <a:solidFill>
                <a:srgbClr val="CC4125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>
            <a:spLocks noGrp="1"/>
          </p:cNvSpPr>
          <p:nvPr>
            <p:ph type="title"/>
          </p:nvPr>
        </p:nvSpPr>
        <p:spPr>
          <a:xfrm>
            <a:off x="549925" y="501700"/>
            <a:ext cx="8219700" cy="80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Calibri"/>
              <a:buNone/>
            </a:pPr>
            <a:r>
              <a:rPr lang="en-US" sz="4000" b="1">
                <a:solidFill>
                  <a:schemeClr val="accent6"/>
                </a:solidFill>
              </a:rPr>
              <a:t>Components of Scheme ( Site specific)</a:t>
            </a:r>
            <a:endParaRPr sz="4000" b="1">
              <a:solidFill>
                <a:schemeClr val="accent6"/>
              </a:solidFill>
            </a:endParaRPr>
          </a:p>
        </p:txBody>
      </p:sp>
      <p:pic>
        <p:nvPicPr>
          <p:cNvPr id="96" name="Google Shape;96;p2" descr="D:\Main Data Do Not Delete\Desktop\JIIS Model.jpg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0" y="1911250"/>
            <a:ext cx="12192000" cy="4946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"/>
          <p:cNvSpPr txBox="1">
            <a:spLocks noGrp="1"/>
          </p:cNvSpPr>
          <p:nvPr>
            <p:ph type="ctrTitle"/>
          </p:nvPr>
        </p:nvSpPr>
        <p:spPr>
          <a:xfrm>
            <a:off x="1636425" y="808150"/>
            <a:ext cx="9144000" cy="84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6000"/>
              <a:buFont typeface="Calibri"/>
              <a:buNone/>
            </a:pPr>
            <a:r>
              <a:rPr lang="en-US" sz="4000" b="1">
                <a:solidFill>
                  <a:schemeClr val="accent6"/>
                </a:solidFill>
              </a:rPr>
              <a:t>Why PPP in Irrigation</a:t>
            </a:r>
            <a:endParaRPr sz="4000" b="1">
              <a:solidFill>
                <a:schemeClr val="accent6"/>
              </a:solidFill>
            </a:endParaRPr>
          </a:p>
        </p:txBody>
      </p:sp>
      <p:sp>
        <p:nvSpPr>
          <p:cNvPr id="102" name="Google Shape;102;p3"/>
          <p:cNvSpPr txBox="1">
            <a:spLocks noGrp="1"/>
          </p:cNvSpPr>
          <p:nvPr>
            <p:ph type="subTitle" idx="1"/>
          </p:nvPr>
        </p:nvSpPr>
        <p:spPr>
          <a:xfrm>
            <a:off x="1524000" y="1886975"/>
            <a:ext cx="9522000" cy="413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92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-US" sz="1900" dirty="0" smtClean="0"/>
              <a:t>Better </a:t>
            </a:r>
            <a:r>
              <a:rPr lang="en-US" sz="1900" dirty="0"/>
              <a:t>Service Delivery and Reliable Water Supply</a:t>
            </a:r>
            <a:endParaRPr sz="1900" dirty="0"/>
          </a:p>
          <a:p>
            <a:pPr marL="457200" lvl="0" indent="-3492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-US" sz="1900" dirty="0"/>
              <a:t>Reduced Water Losses</a:t>
            </a:r>
            <a:endParaRPr sz="1900" dirty="0"/>
          </a:p>
          <a:p>
            <a:pPr marL="457200" lvl="0" indent="-3492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-US" sz="1900" dirty="0"/>
              <a:t>Increased Water, Power and Fertilizer Application Efficiencies</a:t>
            </a:r>
            <a:endParaRPr sz="1900" dirty="0"/>
          </a:p>
          <a:p>
            <a:pPr marL="457200" lvl="0" indent="-3492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-US" sz="1900" dirty="0"/>
              <a:t>Increased Productivity</a:t>
            </a:r>
            <a:endParaRPr sz="1900" dirty="0"/>
          </a:p>
          <a:p>
            <a:pPr marL="457200" lvl="0" indent="-3492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-US" sz="1900" dirty="0"/>
              <a:t>Increased Farmers Income</a:t>
            </a:r>
            <a:endParaRPr sz="1900" dirty="0"/>
          </a:p>
          <a:p>
            <a:pPr marL="457200" lvl="0" indent="-3492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-US" sz="1900" dirty="0"/>
              <a:t>Better Recoveries</a:t>
            </a:r>
            <a:endParaRPr sz="1900" dirty="0"/>
          </a:p>
          <a:p>
            <a:pPr marL="457200" lvl="0" indent="-3492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-US" sz="1900" dirty="0"/>
              <a:t>Performance Based Engagement of PP</a:t>
            </a:r>
            <a:endParaRPr sz="1900" dirty="0"/>
          </a:p>
          <a:p>
            <a:pPr marL="457200" lvl="0" indent="-3492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-US" sz="1900" dirty="0"/>
              <a:t>Sustainable Projects</a:t>
            </a:r>
            <a:endParaRPr sz="19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>
            <a:spLocks noGrp="1"/>
          </p:cNvSpPr>
          <p:nvPr>
            <p:ph type="title"/>
          </p:nvPr>
        </p:nvSpPr>
        <p:spPr>
          <a:xfrm>
            <a:off x="939125" y="235747"/>
            <a:ext cx="10515600" cy="60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454"/>
              <a:buNone/>
            </a:pPr>
            <a:r>
              <a:rPr lang="en-US" b="1">
                <a:solidFill>
                  <a:srgbClr val="00B050"/>
                </a:solidFill>
              </a:rPr>
              <a:t>Basic Requirements</a:t>
            </a:r>
            <a:endParaRPr b="1">
              <a:solidFill>
                <a:srgbClr val="00B050"/>
              </a:solidFill>
            </a:endParaRPr>
          </a:p>
        </p:txBody>
      </p:sp>
      <p:sp>
        <p:nvSpPr>
          <p:cNvPr id="108" name="Google Shape;108;p22"/>
          <p:cNvSpPr txBox="1">
            <a:spLocks noGrp="1"/>
          </p:cNvSpPr>
          <p:nvPr>
            <p:ph type="body" idx="1"/>
          </p:nvPr>
        </p:nvSpPr>
        <p:spPr>
          <a:xfrm>
            <a:off x="639525" y="1030575"/>
            <a:ext cx="10980900" cy="543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00050" lvl="0" indent="-311277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900"/>
              <a:buChar char="•"/>
            </a:pPr>
            <a:r>
              <a:rPr lang="en-US" sz="1900"/>
              <a:t>Irrigation schemes are supply-based. These practice needs to be changed, We have to adapt modern  &amp; efficient irrigation methods, which will ensure higher productivity, </a:t>
            </a:r>
            <a:endParaRPr sz="1900"/>
          </a:p>
          <a:p>
            <a:pPr marL="500050" lvl="0" indent="-311277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900"/>
              <a:buChar char="•"/>
            </a:pPr>
            <a:r>
              <a:rPr lang="en-US" sz="1900"/>
              <a:t>These projects will have to be designed as an integrated micro irrigation projects, where design is based on daily irrigation/on demand irrigation</a:t>
            </a:r>
            <a:endParaRPr sz="1900"/>
          </a:p>
          <a:p>
            <a:pPr marL="500050" lvl="0" indent="-311277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900"/>
              <a:buChar char="•"/>
            </a:pPr>
            <a:r>
              <a:rPr lang="en-US" sz="1900"/>
              <a:t>The objectives of the scheme should be </a:t>
            </a:r>
            <a:r>
              <a:rPr lang="en-US" sz="1900" b="1"/>
              <a:t>increasing water productivity</a:t>
            </a:r>
            <a:r>
              <a:rPr lang="en-US" sz="1900"/>
              <a:t>, value creation and not merely water distribution. The projects should be designed with 80 % + irrigation efficiencies.</a:t>
            </a:r>
            <a:endParaRPr sz="1900"/>
          </a:p>
          <a:p>
            <a:pPr marL="500050" lvl="0" indent="-311277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900"/>
              <a:buChar char="•"/>
            </a:pPr>
            <a:r>
              <a:rPr lang="en-US" sz="1900"/>
              <a:t>Every scheme should be designed keeping in mind, the existing crop + crop rotation. Adequate quantities of water should be made available as per the daily crop water requirements of crops. </a:t>
            </a:r>
            <a:endParaRPr sz="1900"/>
          </a:p>
          <a:p>
            <a:pPr marL="500050" lvl="0" indent="-311277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900"/>
              <a:buChar char="•"/>
            </a:pPr>
            <a:r>
              <a:rPr lang="en-US" sz="1900"/>
              <a:t>If the water source is canal water, scheduling will have to be changed to daily supply. </a:t>
            </a:r>
            <a:r>
              <a:rPr lang="en-US" sz="1900" b="1"/>
              <a:t>Water storages if required will have to be created</a:t>
            </a:r>
            <a:r>
              <a:rPr lang="en-US" sz="1900"/>
              <a:t> in order to have uninterrupted water supply as per crop demand. </a:t>
            </a:r>
            <a:endParaRPr sz="1900"/>
          </a:p>
          <a:p>
            <a:pPr marL="500050" lvl="0" indent="-311277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900"/>
              <a:buChar char="•"/>
            </a:pPr>
            <a:r>
              <a:rPr lang="en-US" sz="1900"/>
              <a:t>Availability of reliable power supply should be ensured. Irrigation projects are many times abandoned because of non-payment of electricity bills. Solar Pumping Systems should be encouraged.</a:t>
            </a:r>
            <a:endParaRPr sz="1900"/>
          </a:p>
          <a:p>
            <a:pPr marL="500050" lvl="0" indent="-311277" algn="just" rtl="0">
              <a:lnSpc>
                <a:spcPct val="115000"/>
              </a:lnSpc>
              <a:spcBef>
                <a:spcPts val="1000"/>
              </a:spcBef>
              <a:spcAft>
                <a:spcPts val="500"/>
              </a:spcAft>
              <a:buSzPts val="1900"/>
              <a:buChar char="•"/>
            </a:pPr>
            <a:r>
              <a:rPr lang="en-US" sz="1900"/>
              <a:t>Hand Holding  and  Training ( at least 3-5 Years)  should be integral part of the project</a:t>
            </a:r>
            <a:endParaRPr sz="19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"/>
          <p:cNvSpPr txBox="1">
            <a:spLocks noGrp="1"/>
          </p:cNvSpPr>
          <p:nvPr>
            <p:ph type="title"/>
          </p:nvPr>
        </p:nvSpPr>
        <p:spPr>
          <a:xfrm>
            <a:off x="1084750" y="271075"/>
            <a:ext cx="9317400" cy="53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Calibri"/>
              <a:buNone/>
            </a:pPr>
            <a:r>
              <a:rPr lang="en-US" sz="4000" b="1">
                <a:solidFill>
                  <a:schemeClr val="accent6"/>
                </a:solidFill>
              </a:rPr>
              <a:t>Proposed PPP Structure </a:t>
            </a:r>
            <a:endParaRPr sz="4000" b="1">
              <a:solidFill>
                <a:schemeClr val="accent6"/>
              </a:solidFill>
            </a:endParaRPr>
          </a:p>
        </p:txBody>
      </p:sp>
      <p:pic>
        <p:nvPicPr>
          <p:cNvPr id="114" name="Google Shape;114;p4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084750" y="856824"/>
            <a:ext cx="10776000" cy="58041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"/>
          <p:cNvSpPr txBox="1">
            <a:spLocks noGrp="1"/>
          </p:cNvSpPr>
          <p:nvPr>
            <p:ph type="title"/>
          </p:nvPr>
        </p:nvSpPr>
        <p:spPr>
          <a:xfrm>
            <a:off x="838200" y="490500"/>
            <a:ext cx="10515600" cy="6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Calibri"/>
              <a:buNone/>
            </a:pPr>
            <a:r>
              <a:rPr lang="en-US" sz="4000" b="1" dirty="0" smtClean="0">
                <a:solidFill>
                  <a:schemeClr val="accent6"/>
                </a:solidFill>
              </a:rPr>
              <a:t>Major Responsibilities </a:t>
            </a:r>
            <a:r>
              <a:rPr lang="en-US" sz="4000" b="1" dirty="0">
                <a:solidFill>
                  <a:schemeClr val="accent6"/>
                </a:solidFill>
              </a:rPr>
              <a:t>of Private Partner</a:t>
            </a:r>
            <a:endParaRPr sz="4000" b="1" dirty="0">
              <a:solidFill>
                <a:schemeClr val="accent6"/>
              </a:solidFill>
            </a:endParaRPr>
          </a:p>
        </p:txBody>
      </p:sp>
      <p:sp>
        <p:nvSpPr>
          <p:cNvPr id="120" name="Google Shape;120;p5"/>
          <p:cNvSpPr txBox="1">
            <a:spLocks noGrp="1"/>
          </p:cNvSpPr>
          <p:nvPr>
            <p:ph type="body" idx="1"/>
          </p:nvPr>
        </p:nvSpPr>
        <p:spPr>
          <a:xfrm>
            <a:off x="838200" y="1288825"/>
            <a:ext cx="10935600" cy="524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1900"/>
              <a:t>a.	Preliminary investigation,  contour survey, design, prepare development plan and agri-business plan and take approval of the Government to execute the plan in time bound manner.</a:t>
            </a:r>
            <a:endParaRPr sz="1900"/>
          </a:p>
          <a:p>
            <a:pPr marL="285750" lvl="0" indent="-28575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1900"/>
              <a:t>b.	Mobilization of required Money, Manpower and Machinery and will develop the project as per the agreement with Government. They will have enough freedom to do necessary changes in the designs/plans if required.</a:t>
            </a:r>
            <a:endParaRPr sz="1900"/>
          </a:p>
          <a:p>
            <a:pPr marL="285750" lvl="0" indent="-28575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1900"/>
              <a:t>c.	Design, Build, Operate and then Transfer the irrigation systems to the Water User Association after the agreement period is over.</a:t>
            </a:r>
            <a:endParaRPr sz="1900"/>
          </a:p>
          <a:p>
            <a:pPr marL="285750" lvl="0" indent="-28575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1900"/>
              <a:t>d.	Request Govt. to pay them each year cost of operation and maintenance  charges on per ha basis </a:t>
            </a:r>
            <a:endParaRPr sz="1900"/>
          </a:p>
          <a:p>
            <a:pPr marL="285750" lvl="0" indent="-28575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1900"/>
              <a:t>e.	Will not claim ownership of any assets created at the farm after the agreement period is over</a:t>
            </a:r>
            <a:endParaRPr sz="1900"/>
          </a:p>
          <a:p>
            <a:pPr marL="285750" lvl="0" indent="-28575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1900"/>
              <a:t>f.	Ownership of the irrigation systems, machinery, buildings, etc will remain with WUA, However private partner will enjoy the benefits/use during the concession agreement. They will also work as Trusties/ Custodian of the assets of the systems during concession period.</a:t>
            </a:r>
            <a:endParaRPr sz="1900"/>
          </a:p>
          <a:p>
            <a:pPr marL="285750" lvl="0" indent="-28575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1900"/>
              <a:t>g.	All the benefits from proposed agri-businesses such as agri-tourism, aquaculture, TC lab, Nursery, Demonstration units etc will go to the private partner during the concession period. Farm income will go to the respective farmers.</a:t>
            </a:r>
            <a:endParaRPr sz="1900"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19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"/>
          <p:cNvSpPr txBox="1">
            <a:spLocks noGrp="1"/>
          </p:cNvSpPr>
          <p:nvPr>
            <p:ph type="title"/>
          </p:nvPr>
        </p:nvSpPr>
        <p:spPr>
          <a:xfrm>
            <a:off x="838200" y="614625"/>
            <a:ext cx="10434900" cy="5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Calibri"/>
              <a:buNone/>
            </a:pPr>
            <a:r>
              <a:rPr lang="en-US" sz="4000" b="1" dirty="0" smtClean="0">
                <a:solidFill>
                  <a:schemeClr val="accent6"/>
                </a:solidFill>
              </a:rPr>
              <a:t>Major Responsibilities </a:t>
            </a:r>
            <a:r>
              <a:rPr lang="en-US" sz="4000" b="1" dirty="0">
                <a:solidFill>
                  <a:schemeClr val="accent6"/>
                </a:solidFill>
              </a:rPr>
              <a:t>of Government</a:t>
            </a:r>
            <a:endParaRPr sz="4000" b="1" dirty="0">
              <a:solidFill>
                <a:schemeClr val="accent6"/>
              </a:solidFill>
            </a:endParaRPr>
          </a:p>
        </p:txBody>
      </p:sp>
      <p:sp>
        <p:nvSpPr>
          <p:cNvPr id="126" name="Google Shape;126;p6"/>
          <p:cNvSpPr txBox="1">
            <a:spLocks noGrp="1"/>
          </p:cNvSpPr>
          <p:nvPr>
            <p:ph type="body" idx="1"/>
          </p:nvPr>
        </p:nvSpPr>
        <p:spPr>
          <a:xfrm>
            <a:off x="761200" y="1487099"/>
            <a:ext cx="10724400" cy="5000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1900" dirty="0"/>
              <a:t>a.	To hand over all the farms with all the encumbrance free documents to the private partner as soon as concession agreement is signed. </a:t>
            </a:r>
            <a:endParaRPr sz="1900" dirty="0"/>
          </a:p>
          <a:p>
            <a:pPr marL="285750" lvl="0" indent="-28575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1900" dirty="0"/>
              <a:t>b.	To </a:t>
            </a:r>
            <a:r>
              <a:rPr lang="en-US" sz="1900" dirty="0" smtClean="0"/>
              <a:t>pay ------------- </a:t>
            </a:r>
            <a:r>
              <a:rPr lang="en-US" sz="1900" dirty="0"/>
              <a:t>of the contract value to the private partner against the delivery of the material at site.</a:t>
            </a:r>
            <a:endParaRPr sz="1900" dirty="0"/>
          </a:p>
          <a:p>
            <a:pPr marL="285750" lvl="0" indent="-28575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1900" dirty="0"/>
              <a:t>c.	Government </a:t>
            </a:r>
            <a:r>
              <a:rPr lang="en-US" sz="1900" dirty="0" smtClean="0"/>
              <a:t>should </a:t>
            </a:r>
            <a:r>
              <a:rPr lang="en-US" sz="1900" dirty="0"/>
              <a:t>also pay balance </a:t>
            </a:r>
            <a:r>
              <a:rPr lang="en-US" sz="1900" dirty="0" smtClean="0"/>
              <a:t>------------- </a:t>
            </a:r>
            <a:r>
              <a:rPr lang="en-US" sz="1900" dirty="0"/>
              <a:t>along with interest in installments and the cost of O and M every year for next 5 years on commissioning of the project </a:t>
            </a:r>
            <a:endParaRPr sz="1900" dirty="0"/>
          </a:p>
          <a:p>
            <a:pPr marL="285750" lvl="0" indent="-28575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1900" dirty="0"/>
              <a:t>d.	Government </a:t>
            </a:r>
            <a:r>
              <a:rPr lang="en-US" sz="1900" dirty="0" smtClean="0"/>
              <a:t>should </a:t>
            </a:r>
            <a:r>
              <a:rPr lang="en-US" sz="1900" dirty="0"/>
              <a:t>provide necessary notices/ permissions/acquisitions  regarding availability of water and its allocation, water lifting permissions, road crossing, river crossing, </a:t>
            </a:r>
            <a:r>
              <a:rPr lang="en-US" sz="1900" dirty="0" err="1"/>
              <a:t>nalla</a:t>
            </a:r>
            <a:r>
              <a:rPr lang="en-US" sz="1900" dirty="0"/>
              <a:t> crossing, railway crossing, etc. </a:t>
            </a:r>
            <a:endParaRPr sz="1900" dirty="0"/>
          </a:p>
          <a:p>
            <a:pPr marL="285750" lvl="0" indent="-28575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1900" dirty="0"/>
              <a:t>e.	</a:t>
            </a:r>
            <a:r>
              <a:rPr lang="en-US" sz="1900" dirty="0" smtClean="0"/>
              <a:t>Government should </a:t>
            </a:r>
            <a:r>
              <a:rPr lang="en-US" sz="1900" dirty="0"/>
              <a:t>operate as evaluation and monitoring agency and will keep all the necessary control over the quality of the development jobs at the farm.</a:t>
            </a:r>
            <a:endParaRPr sz="1900" dirty="0"/>
          </a:p>
          <a:p>
            <a:pPr marL="285750" lvl="0" indent="-28575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1900" dirty="0"/>
              <a:t> f.	Government </a:t>
            </a:r>
            <a:r>
              <a:rPr lang="en-US" sz="1900" dirty="0" smtClean="0"/>
              <a:t>should ensure </a:t>
            </a:r>
            <a:r>
              <a:rPr lang="en-US" sz="1900" dirty="0"/>
              <a:t>to take over of all the assets by WUA immediately after the agreement period is over </a:t>
            </a:r>
            <a:endParaRPr sz="1900" dirty="0"/>
          </a:p>
          <a:p>
            <a:pPr marL="285750" lvl="0" indent="-28575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19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7"/>
          <p:cNvSpPr txBox="1">
            <a:spLocks noGrp="1"/>
          </p:cNvSpPr>
          <p:nvPr>
            <p:ph type="title"/>
          </p:nvPr>
        </p:nvSpPr>
        <p:spPr>
          <a:xfrm>
            <a:off x="922525" y="753947"/>
            <a:ext cx="10515600" cy="7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Calibri"/>
              <a:buNone/>
            </a:pPr>
            <a:r>
              <a:rPr lang="en-US" sz="4000" b="1" dirty="0" smtClean="0">
                <a:solidFill>
                  <a:schemeClr val="accent6"/>
                </a:solidFill>
              </a:rPr>
              <a:t>Major Responsibilities </a:t>
            </a:r>
            <a:r>
              <a:rPr lang="en-US" sz="4000" b="1" dirty="0">
                <a:solidFill>
                  <a:schemeClr val="accent6"/>
                </a:solidFill>
              </a:rPr>
              <a:t>of WUA</a:t>
            </a:r>
            <a:endParaRPr sz="4000" b="1" dirty="0">
              <a:solidFill>
                <a:schemeClr val="accent6"/>
              </a:solidFill>
            </a:endParaRPr>
          </a:p>
        </p:txBody>
      </p:sp>
      <p:sp>
        <p:nvSpPr>
          <p:cNvPr id="132" name="Google Shape;132;p7"/>
          <p:cNvSpPr txBox="1">
            <a:spLocks noGrp="1"/>
          </p:cNvSpPr>
          <p:nvPr>
            <p:ph type="body" idx="1"/>
          </p:nvPr>
        </p:nvSpPr>
        <p:spPr>
          <a:xfrm>
            <a:off x="922525" y="1780500"/>
            <a:ext cx="10515600" cy="42064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indent="-3429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1900" dirty="0"/>
              <a:t>a.	To conduct farming operations such as on-farm irrigation, day to day operation of the systems, crop cultivation</a:t>
            </a:r>
            <a:r>
              <a:rPr lang="en-US" sz="1900" dirty="0" smtClean="0"/>
              <a:t>, Intercultural operations, irrigation, </a:t>
            </a:r>
            <a:r>
              <a:rPr lang="en-US" sz="1900" dirty="0" err="1" smtClean="0"/>
              <a:t>fertigation</a:t>
            </a:r>
            <a:r>
              <a:rPr lang="en-US" sz="1900" dirty="0" smtClean="0"/>
              <a:t>, plant protection activities, harvesting </a:t>
            </a:r>
            <a:r>
              <a:rPr lang="en-US" sz="1900" dirty="0"/>
              <a:t>etc…</a:t>
            </a:r>
            <a:endParaRPr sz="1900" dirty="0"/>
          </a:p>
          <a:p>
            <a:pPr marL="342900" algn="just">
              <a:lnSpc>
                <a:spcPct val="115000"/>
              </a:lnSpc>
              <a:buSzPts val="2800"/>
              <a:buNone/>
            </a:pPr>
            <a:r>
              <a:rPr lang="en-US" sz="1900" dirty="0"/>
              <a:t> b.	To formulate Water User Association and take part in all the </a:t>
            </a:r>
            <a:r>
              <a:rPr lang="en-US" sz="1900" dirty="0" smtClean="0"/>
              <a:t>awareness/training </a:t>
            </a:r>
            <a:r>
              <a:rPr lang="en-US" sz="1900" dirty="0"/>
              <a:t>programs and capacity building programs arranged by the private partner and or </a:t>
            </a:r>
            <a:r>
              <a:rPr lang="en-US" sz="1900" dirty="0" smtClean="0"/>
              <a:t>government.</a:t>
            </a:r>
          </a:p>
          <a:p>
            <a:pPr marL="342900" algn="just">
              <a:lnSpc>
                <a:spcPct val="115000"/>
              </a:lnSpc>
              <a:buSzPts val="2800"/>
              <a:buNone/>
            </a:pPr>
            <a:r>
              <a:rPr lang="en-US" sz="1900" dirty="0" smtClean="0"/>
              <a:t>c.   To </a:t>
            </a:r>
            <a:r>
              <a:rPr lang="en-US" sz="1900" dirty="0"/>
              <a:t>pay necessary water and electricity charges to the concerned </a:t>
            </a:r>
            <a:r>
              <a:rPr lang="en-US" sz="1900" dirty="0" smtClean="0"/>
              <a:t>authorities in time </a:t>
            </a:r>
            <a:endParaRPr sz="1900" dirty="0"/>
          </a:p>
          <a:p>
            <a:pPr marL="342900" lvl="0" indent="-34290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1900" dirty="0" smtClean="0"/>
              <a:t>d.   Not </a:t>
            </a:r>
            <a:r>
              <a:rPr lang="en-US" sz="1900" dirty="0"/>
              <a:t>to claim any crop compensation /damages towards crop loss etc.to the private partner.</a:t>
            </a:r>
            <a:endParaRPr sz="1900" dirty="0"/>
          </a:p>
          <a:p>
            <a:pPr marL="342900" lvl="0" indent="-34290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1900" dirty="0"/>
              <a:t>e.	To provide right of way from/to his farm to the private partner during concession period.</a:t>
            </a:r>
            <a:endParaRPr sz="1900" dirty="0"/>
          </a:p>
          <a:p>
            <a:pPr lvl="0" indent="-45720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AutoNum type="alphaLcPeriod" startAt="6"/>
            </a:pPr>
            <a:r>
              <a:rPr lang="en-US" sz="1900" dirty="0" smtClean="0"/>
              <a:t>Water </a:t>
            </a:r>
            <a:r>
              <a:rPr lang="en-US" sz="1900" dirty="0"/>
              <a:t>User Association to take over all the assets immediately after the agreement period is </a:t>
            </a:r>
            <a:r>
              <a:rPr lang="en-US" sz="1900" dirty="0" smtClean="0"/>
              <a:t>over</a:t>
            </a:r>
          </a:p>
          <a:p>
            <a:pPr lvl="0" indent="-45720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AutoNum type="alphaLcPeriod" startAt="6"/>
            </a:pPr>
            <a:r>
              <a:rPr lang="en-US" sz="1900" dirty="0" smtClean="0"/>
              <a:t>To Cooperate with each other in equitable distribution of water</a:t>
            </a:r>
          </a:p>
          <a:p>
            <a:pPr lvl="0" indent="-45720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AutoNum type="alphaLcPeriod" startAt="6"/>
            </a:pPr>
            <a:r>
              <a:rPr lang="en-US" sz="1900" dirty="0" smtClean="0"/>
              <a:t>To Conduct elections in time and follow rules and bylaws of the WUA.</a:t>
            </a:r>
            <a:endParaRPr sz="19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>
            <a:spLocks noGrp="1"/>
          </p:cNvSpPr>
          <p:nvPr>
            <p:ph type="ctrTitle"/>
          </p:nvPr>
        </p:nvSpPr>
        <p:spPr>
          <a:xfrm>
            <a:off x="1347731" y="-184766"/>
            <a:ext cx="9144000" cy="871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>
              <a:lnSpc>
                <a:spcPct val="90000"/>
              </a:lnSpc>
              <a:buSzPts val="4000"/>
            </a:pPr>
            <a:r>
              <a:rPr lang="en-US" sz="4000" b="1" dirty="0">
                <a:solidFill>
                  <a:srgbClr val="92D050"/>
                </a:solidFill>
              </a:rPr>
              <a:t>Operation and Maintenance </a:t>
            </a:r>
            <a:endParaRPr sz="4000" b="1" dirty="0">
              <a:solidFill>
                <a:srgbClr val="92D050"/>
              </a:solidFill>
            </a:endParaRPr>
          </a:p>
        </p:txBody>
      </p:sp>
      <p:sp>
        <p:nvSpPr>
          <p:cNvPr id="97" name="Google Shape;97;p15"/>
          <p:cNvSpPr txBox="1">
            <a:spLocks noGrp="1"/>
          </p:cNvSpPr>
          <p:nvPr>
            <p:ph type="subTitle" idx="1"/>
          </p:nvPr>
        </p:nvSpPr>
        <p:spPr>
          <a:xfrm>
            <a:off x="0" y="1040868"/>
            <a:ext cx="6096000" cy="51074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57159" algn="l">
              <a:buSzPct val="109000"/>
            </a:pPr>
            <a:r>
              <a:rPr lang="en-US" sz="2200" b="1" dirty="0"/>
              <a:t>O &amp; M of Headworks: </a:t>
            </a:r>
            <a:r>
              <a:rPr lang="en-US" sz="2200" b="1" dirty="0">
                <a:solidFill>
                  <a:srgbClr val="92D050"/>
                </a:solidFill>
              </a:rPr>
              <a:t>Jointly By </a:t>
            </a:r>
            <a:r>
              <a:rPr lang="en-US" sz="2200" b="1" dirty="0" smtClean="0">
                <a:solidFill>
                  <a:srgbClr val="92D050"/>
                </a:solidFill>
              </a:rPr>
              <a:t>PP </a:t>
            </a:r>
            <a:r>
              <a:rPr lang="en-US" sz="2200" b="1" dirty="0">
                <a:solidFill>
                  <a:srgbClr val="92D050"/>
                </a:solidFill>
              </a:rPr>
              <a:t>&amp; WUA</a:t>
            </a:r>
            <a:endParaRPr sz="2200" b="1" dirty="0">
              <a:solidFill>
                <a:srgbClr val="92D050"/>
              </a:solidFill>
            </a:endParaRPr>
          </a:p>
          <a:p>
            <a:pPr marL="500050" indent="-342891" algn="l">
              <a:buSzPct val="109000"/>
              <a:buChar char="•"/>
            </a:pPr>
            <a:r>
              <a:rPr lang="en-US" sz="2200" dirty="0"/>
              <a:t>After the construction/ commissioning of the project, the O&amp;M of Head Works (Pumping Machinery, Filtration, main lines)  should be done jointly by the </a:t>
            </a:r>
            <a:r>
              <a:rPr lang="en-US" sz="2200" dirty="0" smtClean="0"/>
              <a:t>Private Partner  </a:t>
            </a:r>
            <a:r>
              <a:rPr lang="en-US" sz="2200" dirty="0"/>
              <a:t>&amp; WUA. Role should be clearly defined.</a:t>
            </a:r>
            <a:endParaRPr sz="2200" dirty="0"/>
          </a:p>
          <a:p>
            <a:pPr marL="500050" indent="-342891" algn="l">
              <a:buSzPct val="109000"/>
              <a:buChar char="•"/>
            </a:pPr>
            <a:r>
              <a:rPr lang="en-US" sz="2200" dirty="0"/>
              <a:t>Operation should be limited to on/off of the pumping unit &amp; central system main valves opening and closing as per the agreed schedule. </a:t>
            </a:r>
            <a:endParaRPr sz="2200" dirty="0"/>
          </a:p>
          <a:p>
            <a:pPr marL="500050" indent="-342891" algn="l">
              <a:buSzPct val="109000"/>
              <a:buChar char="•"/>
            </a:pPr>
            <a:r>
              <a:rPr lang="en-US" sz="2200" dirty="0"/>
              <a:t>Period for such O and M should not be more than </a:t>
            </a:r>
            <a:r>
              <a:rPr lang="en-US" sz="2200" dirty="0" smtClean="0"/>
              <a:t>5 </a:t>
            </a:r>
            <a:r>
              <a:rPr lang="en-US" sz="2200" dirty="0"/>
              <a:t>years. </a:t>
            </a:r>
            <a:r>
              <a:rPr lang="en-US" sz="2200" dirty="0" smtClean="0"/>
              <a:t>PP </a:t>
            </a:r>
            <a:r>
              <a:rPr lang="en-US" sz="2200" dirty="0"/>
              <a:t>can’t be held responsible for provision of water and/ or yields etc.. as they are beyond his control.</a:t>
            </a:r>
            <a:endParaRPr sz="2200" dirty="0"/>
          </a:p>
          <a:p>
            <a:pPr marL="157159" algn="l">
              <a:buSzPct val="109000"/>
            </a:pPr>
            <a:endParaRPr sz="2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64553A1-FF4C-637C-B85A-E85C047348FC}"/>
              </a:ext>
            </a:extLst>
          </p:cNvPr>
          <p:cNvSpPr txBox="1"/>
          <p:nvPr/>
        </p:nvSpPr>
        <p:spPr>
          <a:xfrm>
            <a:off x="6096000" y="1040868"/>
            <a:ext cx="5923403" cy="51074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157163" indent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9000"/>
              <a:buNone/>
              <a:defRPr sz="2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indent="-38100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indent="-35560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indent="-34290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indent="-34290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indent="-34290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indent="-34290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indent="-34290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indent="-34290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O &amp; M of On-Farm Irrigation System : </a:t>
            </a:r>
            <a:r>
              <a:rPr lang="en-US" dirty="0">
                <a:solidFill>
                  <a:srgbClr val="92D050"/>
                </a:solidFill>
              </a:rPr>
              <a:t>Farmers</a:t>
            </a:r>
          </a:p>
          <a:p>
            <a:pPr marL="500050" indent="-342891">
              <a:buFont typeface="Arial" panose="020B0604020202020204" pitchFamily="34" charset="0"/>
              <a:buChar char="•"/>
            </a:pPr>
            <a:r>
              <a:rPr lang="en-US" b="0" dirty="0"/>
              <a:t>O&amp;M for drip irrigation in farms will be carried out by farmers. </a:t>
            </a:r>
          </a:p>
          <a:p>
            <a:pPr marL="500050" indent="-342891">
              <a:buFont typeface="Arial" panose="020B0604020202020204" pitchFamily="34" charset="0"/>
              <a:buChar char="•"/>
            </a:pPr>
            <a:r>
              <a:rPr lang="en-US" b="0" dirty="0"/>
              <a:t>The on-farm systems operations such as valve Opening and closing, lateral laying, daily irrigation, flushing of system, fertigation etc.. to be carried out by the farmers themselves</a:t>
            </a:r>
          </a:p>
          <a:p>
            <a:pPr marL="500050" indent="-342891">
              <a:buFont typeface="Arial" panose="020B0604020202020204" pitchFamily="34" charset="0"/>
              <a:buChar char="•"/>
            </a:pPr>
            <a:r>
              <a:rPr lang="en-US" b="0" dirty="0"/>
              <a:t>The farmers training and capacity building to be done by the contractor. Farmers to participate actively.</a:t>
            </a:r>
          </a:p>
          <a:p>
            <a:pPr marL="500050" indent="-342891">
              <a:buFont typeface="Arial" panose="020B0604020202020204" pitchFamily="34" charset="0"/>
              <a:buChar char="•"/>
            </a:pPr>
            <a:r>
              <a:rPr lang="en-US" b="0" dirty="0"/>
              <a:t>During O&amp;M, Electricity Charges and Water Charges to be borne by the government.</a:t>
            </a:r>
          </a:p>
        </p:txBody>
      </p:sp>
    </p:spTree>
    <p:extLst>
      <p:ext uri="{BB962C8B-B14F-4D97-AF65-F5344CB8AC3E}">
        <p14:creationId xmlns:p14="http://schemas.microsoft.com/office/powerpoint/2010/main" val="323153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650</Words>
  <Application>Microsoft Office PowerPoint</Application>
  <PresentationFormat>Widescreen</PresentationFormat>
  <Paragraphs>76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Components of Scheme ( Site specific)</vt:lpstr>
      <vt:lpstr>Why PPP in Irrigation</vt:lpstr>
      <vt:lpstr>Basic Requirements</vt:lpstr>
      <vt:lpstr>Proposed PPP Structure </vt:lpstr>
      <vt:lpstr>Major Responsibilities of Private Partner</vt:lpstr>
      <vt:lpstr>Major Responsibilities of Government</vt:lpstr>
      <vt:lpstr>Major Responsibilities of WUA</vt:lpstr>
      <vt:lpstr>Operation and Maintenance </vt:lpstr>
      <vt:lpstr>Service Delivery and Cost - Recovery</vt:lpstr>
      <vt:lpstr>Risks</vt:lpstr>
      <vt:lpstr>Key Performance Indicators ( KPI)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5</cp:revision>
  <dcterms:created xsi:type="dcterms:W3CDTF">2023-05-24T11:10:55Z</dcterms:created>
  <dcterms:modified xsi:type="dcterms:W3CDTF">2023-05-31T01:01:12Z</dcterms:modified>
</cp:coreProperties>
</file>